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tags/tag6.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bin" ContentType="application/vnd.openxmlformats-officedocument.oleObject"/>
  <Default Extension="png" ContentType="image/png"/>
  <Override PartName="/ppt/tags/tag7.xml" ContentType="application/vnd.openxmlformats-officedocument.presentationml.tags+xml"/>
  <Override PartName="/ppt/notesSlides/notesSlide1.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olors1.xml" ContentType="application/vnd.ms-office.chartcolorstyle+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651" r:id="rId1"/>
  </p:sldMasterIdLst>
  <p:notesMasterIdLst>
    <p:notesMasterId r:id="rId37"/>
  </p:notesMasterIdLst>
  <p:handoutMasterIdLst>
    <p:handoutMasterId r:id="rId38"/>
  </p:handoutMasterIdLst>
  <p:sldIdLst>
    <p:sldId id="446" r:id="rId2"/>
    <p:sldId id="449" r:id="rId3"/>
    <p:sldId id="450" r:id="rId4"/>
    <p:sldId id="451" r:id="rId5"/>
    <p:sldId id="460" r:id="rId6"/>
    <p:sldId id="462" r:id="rId7"/>
    <p:sldId id="428" r:id="rId8"/>
    <p:sldId id="464" r:id="rId9"/>
    <p:sldId id="468" r:id="rId10"/>
    <p:sldId id="467" r:id="rId11"/>
    <p:sldId id="429" r:id="rId12"/>
    <p:sldId id="403" r:id="rId13"/>
    <p:sldId id="414" r:id="rId14"/>
    <p:sldId id="421" r:id="rId15"/>
    <p:sldId id="455" r:id="rId16"/>
    <p:sldId id="399" r:id="rId17"/>
    <p:sldId id="431" r:id="rId18"/>
    <p:sldId id="452" r:id="rId19"/>
    <p:sldId id="422" r:id="rId20"/>
    <p:sldId id="463" r:id="rId21"/>
    <p:sldId id="423" r:id="rId22"/>
    <p:sldId id="409" r:id="rId23"/>
    <p:sldId id="457" r:id="rId24"/>
    <p:sldId id="411" r:id="rId25"/>
    <p:sldId id="453" r:id="rId26"/>
    <p:sldId id="439" r:id="rId27"/>
    <p:sldId id="440" r:id="rId28"/>
    <p:sldId id="466" r:id="rId29"/>
    <p:sldId id="441" r:id="rId30"/>
    <p:sldId id="454" r:id="rId31"/>
    <p:sldId id="433" r:id="rId32"/>
    <p:sldId id="434" r:id="rId33"/>
    <p:sldId id="435" r:id="rId34"/>
    <p:sldId id="420" r:id="rId35"/>
    <p:sldId id="459" r:id="rId36"/>
  </p:sldIdLst>
  <p:sldSz cx="9906000" cy="6858000" type="A4"/>
  <p:notesSz cx="10018713" cy="6888163"/>
  <p:custDataLst>
    <p:tags r:id="rId39"/>
  </p:custDataLst>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5613" indent="1588"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2813" indent="1588"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0013" indent="1588"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7213" indent="1588"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 uri="{2D200454-40CA-4A62-9FC3-DE9A4176ACB9}">
      <p15:notesGuideLst xmlns:p15="http://schemas.microsoft.com/office/powerpoint/2012/main" xmlns="">
        <p15:guide id="1" orient="horz" pos="2125"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4B33"/>
    <a:srgbClr val="F38F00"/>
    <a:srgbClr val="E72074"/>
    <a:srgbClr val="93117E"/>
    <a:srgbClr val="93111A"/>
    <a:srgbClr val="FFCC00"/>
    <a:srgbClr val="17A2AB"/>
    <a:srgbClr val="CAD93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809" autoAdjust="0"/>
    <p:restoredTop sz="76822" autoAdjust="0"/>
  </p:normalViewPr>
  <p:slideViewPr>
    <p:cSldViewPr>
      <p:cViewPr varScale="1">
        <p:scale>
          <a:sx n="116" d="100"/>
          <a:sy n="116" d="100"/>
        </p:scale>
        <p:origin x="-1464" y="-11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188"/>
    </p:cViewPr>
  </p:sorterViewPr>
  <p:notesViewPr>
    <p:cSldViewPr>
      <p:cViewPr varScale="1">
        <p:scale>
          <a:sx n="95" d="100"/>
          <a:sy n="95" d="100"/>
        </p:scale>
        <p:origin x="-1884" y="-96"/>
      </p:cViewPr>
      <p:guideLst>
        <p:guide orient="horz" pos="2171"/>
        <p:guide pos="315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oleObject" Target="file:///\\mepinf038\dso\RESULTATS_GRANDS_COMPTES\R&#233;pertoire%20de%20travail\Soci&#233;t&#233;%20G&#233;n&#233;rale\Support\2020\Tableaux%20pour%20remplissage%20brochure\&#233;volution%20taux.xlsx" TargetMode="External"/><Relationship Id="rId1" Type="http://schemas.openxmlformats.org/officeDocument/2006/relationships/themeOverride" Target="../theme/themeOverride1.xml"/><Relationship Id="rId4" Type="http://schemas.microsoft.com/office/2011/relationships/chartStyle" Target="style1.xml"/></Relationships>
</file>

<file path=ppt/charts/_rels/chart2.xml.rels><?xml version="1.0" encoding="UTF-8" standalone="yes"?>
<Relationships xmlns="http://schemas.openxmlformats.org/package/2006/relationships"><Relationship Id="rId2" Type="http://schemas.openxmlformats.org/officeDocument/2006/relationships/oleObject" Target="file:///\\mepinf038\dso\RESULTATS_GRANDS_COMPTES\R&#233;pertoire%20de%20travail\Soci&#233;t&#233;%20G&#233;n&#233;rale\Support\2020\Tableaux%20pour%20remplissage%20brochure\P12_2020%20%20Stats%20arr&#234;t%20de%20travail.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mepinf038\dso\RESULTATS_GRANDS_COMPTES\R&#233;pertoire%20de%20travail\Soci&#233;t&#233;%20G&#233;n&#233;rale\Support\2020\Tableaux%20pour%20remplissage%20brochure\P12_2020%20%20Stats%20arr&#234;t%20de%20travail.xls"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lang val="fr-FR"/>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a:t>Evolution </a:t>
            </a:r>
            <a:r>
              <a:rPr lang="fr-FR" baseline="0"/>
              <a:t>des taux depuis 2009</a:t>
            </a:r>
            <a:endParaRPr lang="fr-FR"/>
          </a:p>
        </c:rich>
      </c:tx>
      <c:layout/>
      <c:spPr>
        <a:noFill/>
        <a:ln>
          <a:noFill/>
        </a:ln>
        <a:effectLst/>
      </c:spPr>
    </c:title>
    <c:plotArea>
      <c:layout/>
      <c:lineChart>
        <c:grouping val="standard"/>
        <c:ser>
          <c:idx val="0"/>
          <c:order val="0"/>
          <c:tx>
            <c:strRef>
              <c:f>Feuil1!$C$2</c:f>
              <c:strCache>
                <c:ptCount val="1"/>
                <c:pt idx="0">
                  <c:v>taux contractuel</c:v>
                </c:pt>
              </c:strCache>
            </c:strRef>
          </c:tx>
          <c:spPr>
            <a:ln w="28575" cap="rnd">
              <a:solidFill>
                <a:schemeClr val="accent1"/>
              </a:solidFill>
              <a:round/>
            </a:ln>
            <a:effectLst/>
          </c:spPr>
          <c:marker>
            <c:symbol val="none"/>
          </c:marker>
          <c:cat>
            <c:numRef>
              <c:f>Feuil1!$E$3:$E$14</c:f>
              <c:numCache>
                <c:formatCode>General</c:formatCod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numCache>
            </c:numRef>
          </c:cat>
          <c:val>
            <c:numRef>
              <c:f>Feuil1!$C$3:$C$15</c:f>
              <c:numCache>
                <c:formatCode>0.00%</c:formatCode>
                <c:ptCount val="13"/>
                <c:pt idx="0">
                  <c:v>1.1700000000000004E-2</c:v>
                </c:pt>
                <c:pt idx="1">
                  <c:v>1.1700000000000004E-2</c:v>
                </c:pt>
                <c:pt idx="2">
                  <c:v>1.2200000000000003E-2</c:v>
                </c:pt>
                <c:pt idx="3">
                  <c:v>1.2200000000000003E-2</c:v>
                </c:pt>
                <c:pt idx="4">
                  <c:v>1.2200000000000003E-2</c:v>
                </c:pt>
                <c:pt idx="5">
                  <c:v>1.2200000000000003E-2</c:v>
                </c:pt>
                <c:pt idx="6">
                  <c:v>1.2200000000000003E-2</c:v>
                </c:pt>
                <c:pt idx="7">
                  <c:v>1.2200000000000003E-2</c:v>
                </c:pt>
                <c:pt idx="8">
                  <c:v>1.2200000000000003E-2</c:v>
                </c:pt>
                <c:pt idx="9">
                  <c:v>1.2200000000000003E-2</c:v>
                </c:pt>
                <c:pt idx="10">
                  <c:v>1.2200000000000003E-2</c:v>
                </c:pt>
                <c:pt idx="11">
                  <c:v>1.2200000000000003E-2</c:v>
                </c:pt>
                <c:pt idx="12">
                  <c:v>1.2200000000000003E-2</c:v>
                </c:pt>
              </c:numCache>
            </c:numRef>
          </c:val>
          <c:extLst xmlns:c16r2="http://schemas.microsoft.com/office/drawing/2015/06/chart">
            <c:ext xmlns:c16="http://schemas.microsoft.com/office/drawing/2014/chart" uri="{C3380CC4-5D6E-409C-BE32-E72D297353CC}">
              <c16:uniqueId val="{00000000-4231-475E-9B3B-CE985076E3F7}"/>
            </c:ext>
          </c:extLst>
        </c:ser>
        <c:ser>
          <c:idx val="1"/>
          <c:order val="1"/>
          <c:tx>
            <c:strRef>
              <c:f>Feuil1!$B$2</c:f>
              <c:strCache>
                <c:ptCount val="1"/>
                <c:pt idx="0">
                  <c:v>Taux appelé</c:v>
                </c:pt>
              </c:strCache>
            </c:strRef>
          </c:tx>
          <c:spPr>
            <a:ln w="28575" cap="rnd">
              <a:solidFill>
                <a:schemeClr val="accent2"/>
              </a:solidFill>
              <a:round/>
            </a:ln>
            <a:effectLst/>
          </c:spPr>
          <c:marker>
            <c:symbol val="none"/>
          </c:marker>
          <c:cat>
            <c:numRef>
              <c:f>Feuil1!$E$3:$E$14</c:f>
              <c:numCache>
                <c:formatCode>General</c:formatCod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numCache>
            </c:numRef>
          </c:cat>
          <c:val>
            <c:numRef>
              <c:f>Feuil1!$B$3:$B$15</c:f>
              <c:numCache>
                <c:formatCode>0.00%</c:formatCode>
                <c:ptCount val="13"/>
                <c:pt idx="0">
                  <c:v>1.0000000000000002E-2</c:v>
                </c:pt>
                <c:pt idx="1">
                  <c:v>1.0000000000000002E-2</c:v>
                </c:pt>
                <c:pt idx="2">
                  <c:v>1.0000000000000002E-2</c:v>
                </c:pt>
                <c:pt idx="3">
                  <c:v>1.0000000000000002E-2</c:v>
                </c:pt>
                <c:pt idx="4">
                  <c:v>1.0000000000000002E-2</c:v>
                </c:pt>
                <c:pt idx="5">
                  <c:v>1.0000000000000002E-2</c:v>
                </c:pt>
                <c:pt idx="6">
                  <c:v>1.0699999999999998E-2</c:v>
                </c:pt>
                <c:pt idx="7">
                  <c:v>1.0699999999999998E-2</c:v>
                </c:pt>
                <c:pt idx="8">
                  <c:v>1.0699999999999998E-2</c:v>
                </c:pt>
                <c:pt idx="9">
                  <c:v>1.0699999999999998E-2</c:v>
                </c:pt>
                <c:pt idx="10">
                  <c:v>9.5000000000000032E-3</c:v>
                </c:pt>
                <c:pt idx="11">
                  <c:v>9.5000000000000032E-3</c:v>
                </c:pt>
                <c:pt idx="12">
                  <c:v>9.5000000000000032E-3</c:v>
                </c:pt>
              </c:numCache>
            </c:numRef>
          </c:val>
          <c:extLst xmlns:c16r2="http://schemas.microsoft.com/office/drawing/2015/06/chart">
            <c:ext xmlns:c16="http://schemas.microsoft.com/office/drawing/2014/chart" uri="{C3380CC4-5D6E-409C-BE32-E72D297353CC}">
              <c16:uniqueId val="{00000001-4231-475E-9B3B-CE985076E3F7}"/>
            </c:ext>
          </c:extLst>
        </c:ser>
        <c:dLbls/>
        <c:marker val="1"/>
        <c:axId val="106524672"/>
        <c:axId val="106526208"/>
      </c:lineChart>
      <c:catAx>
        <c:axId val="10652467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06526208"/>
        <c:crosses val="autoZero"/>
        <c:auto val="1"/>
        <c:lblAlgn val="ctr"/>
        <c:lblOffset val="100"/>
      </c:catAx>
      <c:valAx>
        <c:axId val="106526208"/>
        <c:scaling>
          <c:orientation val="minMax"/>
        </c:scaling>
        <c:axPos val="l"/>
        <c:majorGridlines>
          <c:spPr>
            <a:ln w="9525" cap="flat" cmpd="sng" algn="ctr">
              <a:solidFill>
                <a:schemeClr val="tx1">
                  <a:lumMod val="15000"/>
                  <a:lumOff val="85000"/>
                </a:schemeClr>
              </a:solidFill>
              <a:round/>
            </a:ln>
            <a:effectLst/>
          </c:spPr>
        </c:majorGridlines>
        <c:numFmt formatCode="0.0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06524672"/>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fr-FR"/>
  <c:clrMapOvr bg1="lt1" tx1="dk1" bg2="lt2" tx2="dk2" accent1="accent1" accent2="accent2" accent3="accent3" accent4="accent4" accent5="accent5" accent6="accent6" hlink="hlink" folHlink="folHlink"/>
  <c:chart>
    <c:title>
      <c:tx>
        <c:rich>
          <a:bodyPr/>
          <a:lstStyle/>
          <a:p>
            <a:pPr>
              <a:defRPr sz="1400" b="0" i="0" u="none" strike="noStrike" baseline="0">
                <a:solidFill>
                  <a:srgbClr val="333333"/>
                </a:solidFill>
                <a:latin typeface="Calibri"/>
                <a:ea typeface="Calibri"/>
                <a:cs typeface="Calibri"/>
              </a:defRPr>
            </a:pPr>
            <a:r>
              <a:rPr lang="fr-FR"/>
              <a:t>Nombre de prestations payées de 2014 à 2020</a:t>
            </a:r>
          </a:p>
        </c:rich>
      </c:tx>
      <c:spPr>
        <a:noFill/>
        <a:ln w="25400">
          <a:noFill/>
        </a:ln>
      </c:spPr>
    </c:title>
    <c:plotArea>
      <c:layout/>
      <c:lineChart>
        <c:grouping val="standard"/>
        <c:ser>
          <c:idx val="0"/>
          <c:order val="0"/>
          <c:tx>
            <c:strRef>
              <c:f>Feuil1!$P$2</c:f>
              <c:strCache>
                <c:ptCount val="1"/>
                <c:pt idx="0">
                  <c:v>NOMBRE DE PRESTATIONS PAYEES EN IT</c:v>
                </c:pt>
              </c:strCache>
            </c:strRef>
          </c:tx>
          <c:spPr>
            <a:ln w="28575" cap="rnd">
              <a:solidFill>
                <a:schemeClr val="accent1"/>
              </a:solidFill>
              <a:round/>
            </a:ln>
            <a:effectLst/>
          </c:spPr>
          <c:marker>
            <c:symbol val="none"/>
          </c:marker>
          <c:cat>
            <c:numRef>
              <c:f>(Feuil1!$O$4,Feuil1!$Q$4,Feuil1!$S$4,Feuil1!$U$4,Feuil1!$W$4,Feuil1!$Y$4,Feuil1!$AA$4)</c:f>
              <c:numCache>
                <c:formatCode>General</c:formatCode>
                <c:ptCount val="7"/>
                <c:pt idx="0">
                  <c:v>2014</c:v>
                </c:pt>
                <c:pt idx="1">
                  <c:v>2015</c:v>
                </c:pt>
                <c:pt idx="2">
                  <c:v>2016</c:v>
                </c:pt>
                <c:pt idx="3">
                  <c:v>2017</c:v>
                </c:pt>
                <c:pt idx="4">
                  <c:v>2018</c:v>
                </c:pt>
                <c:pt idx="5">
                  <c:v>2019</c:v>
                </c:pt>
                <c:pt idx="6">
                  <c:v>2020</c:v>
                </c:pt>
              </c:numCache>
            </c:numRef>
          </c:cat>
          <c:val>
            <c:numRef>
              <c:f>(Feuil1!$O$7,Feuil1!$Q$7,Feuil1!$S$7,Feuil1!$U$7,Feuil1!$W$7,Feuil1!$Y$7,Feuil1!$AA$7)</c:f>
              <c:numCache>
                <c:formatCode>General</c:formatCode>
                <c:ptCount val="7"/>
                <c:pt idx="0">
                  <c:v>877</c:v>
                </c:pt>
                <c:pt idx="1">
                  <c:v>892</c:v>
                </c:pt>
                <c:pt idx="2">
                  <c:v>922</c:v>
                </c:pt>
                <c:pt idx="3">
                  <c:v>945</c:v>
                </c:pt>
                <c:pt idx="4">
                  <c:v>1051</c:v>
                </c:pt>
                <c:pt idx="5">
                  <c:v>1098</c:v>
                </c:pt>
                <c:pt idx="6">
                  <c:v>1139</c:v>
                </c:pt>
              </c:numCache>
            </c:numRef>
          </c:val>
          <c:extLst xmlns:c16r2="http://schemas.microsoft.com/office/drawing/2015/06/chart">
            <c:ext xmlns:c16="http://schemas.microsoft.com/office/drawing/2014/chart" uri="{C3380CC4-5D6E-409C-BE32-E72D297353CC}">
              <c16:uniqueId val="{00000000-5E83-41AB-AC25-1533D3A45BAE}"/>
            </c:ext>
          </c:extLst>
        </c:ser>
        <c:ser>
          <c:idx val="1"/>
          <c:order val="1"/>
          <c:tx>
            <c:strRef>
              <c:f>Feuil1!$P$9</c:f>
              <c:strCache>
                <c:ptCount val="1"/>
                <c:pt idx="0">
                  <c:v>NOMBRE DE PRESTATIONS PAYEES EN IP</c:v>
                </c:pt>
              </c:strCache>
            </c:strRef>
          </c:tx>
          <c:spPr>
            <a:ln w="28575" cap="rnd">
              <a:solidFill>
                <a:schemeClr val="accent2"/>
              </a:solidFill>
              <a:round/>
            </a:ln>
            <a:effectLst/>
          </c:spPr>
          <c:marker>
            <c:symbol val="none"/>
          </c:marker>
          <c:cat>
            <c:numRef>
              <c:f>(Feuil1!$O$4,Feuil1!$Q$4,Feuil1!$S$4,Feuil1!$U$4,Feuil1!$W$4,Feuil1!$Y$4,Feuil1!$AA$4)</c:f>
              <c:numCache>
                <c:formatCode>General</c:formatCode>
                <c:ptCount val="7"/>
                <c:pt idx="0">
                  <c:v>2014</c:v>
                </c:pt>
                <c:pt idx="1">
                  <c:v>2015</c:v>
                </c:pt>
                <c:pt idx="2">
                  <c:v>2016</c:v>
                </c:pt>
                <c:pt idx="3">
                  <c:v>2017</c:v>
                </c:pt>
                <c:pt idx="4">
                  <c:v>2018</c:v>
                </c:pt>
                <c:pt idx="5">
                  <c:v>2019</c:v>
                </c:pt>
                <c:pt idx="6">
                  <c:v>2020</c:v>
                </c:pt>
              </c:numCache>
            </c:numRef>
          </c:cat>
          <c:val>
            <c:numRef>
              <c:f>(Feuil1!$O$14,Feuil1!$Q$14,Feuil1!$S$14,Feuil1!$U$14,Feuil1!$W$14,Feuil1!$Y$14,Feuil1!$AA$14)</c:f>
              <c:numCache>
                <c:formatCode>General</c:formatCode>
                <c:ptCount val="7"/>
                <c:pt idx="0">
                  <c:v>881</c:v>
                </c:pt>
                <c:pt idx="1">
                  <c:v>759</c:v>
                </c:pt>
                <c:pt idx="2">
                  <c:v>820</c:v>
                </c:pt>
                <c:pt idx="3">
                  <c:v>870</c:v>
                </c:pt>
                <c:pt idx="4">
                  <c:v>858</c:v>
                </c:pt>
                <c:pt idx="5">
                  <c:v>914</c:v>
                </c:pt>
                <c:pt idx="6">
                  <c:v>894</c:v>
                </c:pt>
              </c:numCache>
            </c:numRef>
          </c:val>
          <c:extLst xmlns:c16r2="http://schemas.microsoft.com/office/drawing/2015/06/chart">
            <c:ext xmlns:c16="http://schemas.microsoft.com/office/drawing/2014/chart" uri="{C3380CC4-5D6E-409C-BE32-E72D297353CC}">
              <c16:uniqueId val="{00000001-5E83-41AB-AC25-1533D3A45BAE}"/>
            </c:ext>
          </c:extLst>
        </c:ser>
        <c:dLbls/>
        <c:marker val="1"/>
        <c:axId val="106683776"/>
        <c:axId val="107041920"/>
      </c:lineChart>
      <c:catAx>
        <c:axId val="10668377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fr-FR"/>
          </a:p>
        </c:txPr>
        <c:crossAx val="107041920"/>
        <c:crosses val="autoZero"/>
        <c:auto val="1"/>
        <c:lblAlgn val="ctr"/>
        <c:lblOffset val="100"/>
      </c:catAx>
      <c:valAx>
        <c:axId val="107041920"/>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ln w="9525">
            <a:noFill/>
          </a:ln>
        </c:spPr>
        <c:txPr>
          <a:bodyPr rot="0" vert="horz"/>
          <a:lstStyle/>
          <a:p>
            <a:pPr>
              <a:defRPr sz="900" b="0" i="0" u="none" strike="noStrike" baseline="0">
                <a:solidFill>
                  <a:srgbClr val="333333"/>
                </a:solidFill>
                <a:latin typeface="Calibri"/>
                <a:ea typeface="Calibri"/>
                <a:cs typeface="Calibri"/>
              </a:defRPr>
            </a:pPr>
            <a:endParaRPr lang="fr-FR"/>
          </a:p>
        </c:txPr>
        <c:crossAx val="106683776"/>
        <c:crosses val="autoZero"/>
        <c:crossBetween val="between"/>
      </c:valAx>
      <c:spPr>
        <a:noFill/>
        <a:ln w="25400">
          <a:noFill/>
        </a:ln>
      </c:spPr>
    </c:plotArea>
    <c:legend>
      <c:legendPos val="b"/>
      <c:spPr>
        <a:noFill/>
        <a:ln w="25400">
          <a:noFill/>
        </a:ln>
      </c:spPr>
      <c:txPr>
        <a:bodyPr/>
        <a:lstStyle/>
        <a:p>
          <a:pPr>
            <a:defRPr sz="825" b="0" i="0" u="none" strike="noStrike" baseline="0">
              <a:solidFill>
                <a:srgbClr val="333333"/>
              </a:solidFill>
              <a:latin typeface="Calibri"/>
              <a:ea typeface="Calibri"/>
              <a:cs typeface="Calibri"/>
            </a:defRPr>
          </a:pPr>
          <a:endParaRPr lang="fr-FR"/>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fr-FR"/>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fr-FR"/>
  <c:clrMapOvr bg1="lt1" tx1="dk1" bg2="lt2" tx2="dk2" accent1="accent1" accent2="accent2" accent3="accent3" accent4="accent4" accent5="accent5" accent6="accent6" hlink="hlink" folHlink="folHlink"/>
  <c:chart>
    <c:title>
      <c:tx>
        <c:rich>
          <a:bodyPr/>
          <a:lstStyle/>
          <a:p>
            <a:pPr>
              <a:defRPr sz="1400" b="0" i="0" u="none" strike="noStrike" baseline="0">
                <a:solidFill>
                  <a:srgbClr val="333333"/>
                </a:solidFill>
                <a:latin typeface="Calibri"/>
                <a:ea typeface="Calibri"/>
                <a:cs typeface="Calibri"/>
              </a:defRPr>
            </a:pPr>
            <a:r>
              <a:rPr lang="fr-FR"/>
              <a:t>age moyen des assurés indemnisés 	                  de 2014 à 2020</a:t>
            </a:r>
          </a:p>
        </c:rich>
      </c:tx>
      <c:layout>
        <c:manualLayout>
          <c:xMode val="edge"/>
          <c:yMode val="edge"/>
          <c:x val="0.17527777777777778"/>
          <c:y val="1.8518518518518521E-2"/>
        </c:manualLayout>
      </c:layout>
      <c:spPr>
        <a:noFill/>
        <a:ln w="25400">
          <a:noFill/>
        </a:ln>
      </c:spPr>
    </c:title>
    <c:plotArea>
      <c:layout/>
      <c:lineChart>
        <c:grouping val="standard"/>
        <c:ser>
          <c:idx val="0"/>
          <c:order val="0"/>
          <c:tx>
            <c:strRef>
              <c:f>Feuil1!$Q$2</c:f>
              <c:strCache>
                <c:ptCount val="1"/>
                <c:pt idx="0">
                  <c:v>AGE MOYEN EN IT</c:v>
                </c:pt>
              </c:strCache>
            </c:strRef>
          </c:tx>
          <c:spPr>
            <a:ln w="28575" cap="rnd">
              <a:solidFill>
                <a:schemeClr val="accent1"/>
              </a:solidFill>
              <a:round/>
            </a:ln>
            <a:effectLst/>
          </c:spPr>
          <c:marker>
            <c:symbol val="none"/>
          </c:marker>
          <c:cat>
            <c:numRef>
              <c:f>(Feuil1!$O$4,Feuil1!$Q$4,Feuil1!$S$4,Feuil1!$U$4,Feuil1!$W$4,Feuil1!$Y$4,Feuil1!$AA$4)</c:f>
              <c:numCache>
                <c:formatCode>General</c:formatCode>
                <c:ptCount val="7"/>
                <c:pt idx="0">
                  <c:v>2014</c:v>
                </c:pt>
                <c:pt idx="1">
                  <c:v>2015</c:v>
                </c:pt>
                <c:pt idx="2">
                  <c:v>2016</c:v>
                </c:pt>
                <c:pt idx="3">
                  <c:v>2017</c:v>
                </c:pt>
                <c:pt idx="4">
                  <c:v>2018</c:v>
                </c:pt>
                <c:pt idx="5">
                  <c:v>2019</c:v>
                </c:pt>
                <c:pt idx="6">
                  <c:v>2020</c:v>
                </c:pt>
              </c:numCache>
            </c:numRef>
          </c:cat>
          <c:val>
            <c:numRef>
              <c:f>(Feuil1!$P$7,Feuil1!$R$7,Feuil1!$T$7,Feuil1!$V$7,Feuil1!$X$7,Feuil1!$Z$7,Feuil1!$AB$7)</c:f>
              <c:numCache>
                <c:formatCode>0</c:formatCode>
                <c:ptCount val="7"/>
                <c:pt idx="0">
                  <c:v>40</c:v>
                </c:pt>
                <c:pt idx="1">
                  <c:v>38.220000000000006</c:v>
                </c:pt>
                <c:pt idx="2">
                  <c:v>39.949999999999996</c:v>
                </c:pt>
                <c:pt idx="3">
                  <c:v>40.800000000000011</c:v>
                </c:pt>
                <c:pt idx="4">
                  <c:v>40</c:v>
                </c:pt>
                <c:pt idx="5">
                  <c:v>40.9</c:v>
                </c:pt>
                <c:pt idx="6">
                  <c:v>40.800000000000011</c:v>
                </c:pt>
              </c:numCache>
            </c:numRef>
          </c:val>
          <c:extLst xmlns:c16r2="http://schemas.microsoft.com/office/drawing/2015/06/chart">
            <c:ext xmlns:c16="http://schemas.microsoft.com/office/drawing/2014/chart" uri="{C3380CC4-5D6E-409C-BE32-E72D297353CC}">
              <c16:uniqueId val="{00000000-72FA-40DF-B79F-BBB32DD303CF}"/>
            </c:ext>
          </c:extLst>
        </c:ser>
        <c:ser>
          <c:idx val="1"/>
          <c:order val="1"/>
          <c:tx>
            <c:strRef>
              <c:f>Feuil1!$Q$9</c:f>
              <c:strCache>
                <c:ptCount val="1"/>
                <c:pt idx="0">
                  <c:v>AGE MOYEN EN IP</c:v>
                </c:pt>
              </c:strCache>
            </c:strRef>
          </c:tx>
          <c:spPr>
            <a:ln w="28575" cap="rnd">
              <a:solidFill>
                <a:schemeClr val="accent2"/>
              </a:solidFill>
              <a:round/>
            </a:ln>
            <a:effectLst/>
          </c:spPr>
          <c:marker>
            <c:symbol val="none"/>
          </c:marker>
          <c:cat>
            <c:numRef>
              <c:f>(Feuil1!$O$4,Feuil1!$Q$4,Feuil1!$S$4,Feuil1!$U$4,Feuil1!$W$4,Feuil1!$Y$4,Feuil1!$AA$4)</c:f>
              <c:numCache>
                <c:formatCode>General</c:formatCode>
                <c:ptCount val="7"/>
                <c:pt idx="0">
                  <c:v>2014</c:v>
                </c:pt>
                <c:pt idx="1">
                  <c:v>2015</c:v>
                </c:pt>
                <c:pt idx="2">
                  <c:v>2016</c:v>
                </c:pt>
                <c:pt idx="3">
                  <c:v>2017</c:v>
                </c:pt>
                <c:pt idx="4">
                  <c:v>2018</c:v>
                </c:pt>
                <c:pt idx="5">
                  <c:v>2019</c:v>
                </c:pt>
                <c:pt idx="6">
                  <c:v>2020</c:v>
                </c:pt>
              </c:numCache>
            </c:numRef>
          </c:cat>
          <c:val>
            <c:numRef>
              <c:f>(Feuil1!$P$14,Feuil1!$R$14,Feuil1!$T$14,Feuil1!$V$14,Feuil1!$X$14,Feuil1!$Z$14,Feuil1!$AB$14)</c:f>
              <c:numCache>
                <c:formatCode>0</c:formatCode>
                <c:ptCount val="7"/>
                <c:pt idx="0">
                  <c:v>54</c:v>
                </c:pt>
                <c:pt idx="1">
                  <c:v>47.1</c:v>
                </c:pt>
                <c:pt idx="2">
                  <c:v>53.55</c:v>
                </c:pt>
                <c:pt idx="3">
                  <c:v>53.55</c:v>
                </c:pt>
                <c:pt idx="4">
                  <c:v>53</c:v>
                </c:pt>
                <c:pt idx="5">
                  <c:v>52.54</c:v>
                </c:pt>
                <c:pt idx="6">
                  <c:v>52.9</c:v>
                </c:pt>
              </c:numCache>
            </c:numRef>
          </c:val>
          <c:extLst xmlns:c16r2="http://schemas.microsoft.com/office/drawing/2015/06/chart">
            <c:ext xmlns:c16="http://schemas.microsoft.com/office/drawing/2014/chart" uri="{C3380CC4-5D6E-409C-BE32-E72D297353CC}">
              <c16:uniqueId val="{00000001-72FA-40DF-B79F-BBB32DD303CF}"/>
            </c:ext>
          </c:extLst>
        </c:ser>
        <c:dLbls/>
        <c:marker val="1"/>
        <c:axId val="107117952"/>
        <c:axId val="107119744"/>
      </c:lineChart>
      <c:catAx>
        <c:axId val="10711795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fr-FR"/>
          </a:p>
        </c:txPr>
        <c:crossAx val="107119744"/>
        <c:crosses val="autoZero"/>
        <c:auto val="1"/>
        <c:lblAlgn val="ctr"/>
        <c:lblOffset val="100"/>
      </c:catAx>
      <c:valAx>
        <c:axId val="107119744"/>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ln w="9525">
            <a:noFill/>
          </a:ln>
        </c:spPr>
        <c:txPr>
          <a:bodyPr rot="0" vert="horz"/>
          <a:lstStyle/>
          <a:p>
            <a:pPr>
              <a:defRPr sz="900" b="0" i="0" u="none" strike="noStrike" baseline="0">
                <a:solidFill>
                  <a:srgbClr val="333333"/>
                </a:solidFill>
                <a:latin typeface="Calibri"/>
                <a:ea typeface="Calibri"/>
                <a:cs typeface="Calibri"/>
              </a:defRPr>
            </a:pPr>
            <a:endParaRPr lang="fr-FR"/>
          </a:p>
        </c:txPr>
        <c:crossAx val="107117952"/>
        <c:crosses val="autoZero"/>
        <c:crossBetween val="between"/>
      </c:valAx>
      <c:spPr>
        <a:noFill/>
        <a:ln w="25400">
          <a:noFill/>
        </a:ln>
      </c:spPr>
    </c:plotArea>
    <c:legend>
      <c:legendPos val="b"/>
      <c:spPr>
        <a:noFill/>
        <a:ln w="25400">
          <a:noFill/>
        </a:ln>
      </c:spPr>
      <c:txPr>
        <a:bodyPr/>
        <a:lstStyle/>
        <a:p>
          <a:pPr>
            <a:defRPr sz="825" b="0" i="0" u="none" strike="noStrike" baseline="0">
              <a:solidFill>
                <a:srgbClr val="333333"/>
              </a:solidFill>
              <a:latin typeface="Calibri"/>
              <a:ea typeface="Calibri"/>
              <a:cs typeface="Calibri"/>
            </a:defRPr>
          </a:pPr>
          <a:endParaRPr lang="fr-FR"/>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fr-FR"/>
    </a:p>
  </c:txPr>
  <c:externalData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xmlns="" id="{FE5426BB-84A5-4DFE-AF13-9BBE249B874A}"/>
              </a:ext>
            </a:extLst>
          </p:cNvPr>
          <p:cNvSpPr>
            <a:spLocks noGrp="1" noChangeArrowheads="1"/>
          </p:cNvSpPr>
          <p:nvPr>
            <p:ph type="hdr" sz="quarter"/>
          </p:nvPr>
        </p:nvSpPr>
        <p:spPr bwMode="auto">
          <a:xfrm>
            <a:off x="3" y="2"/>
            <a:ext cx="4340906" cy="341481"/>
          </a:xfrm>
          <a:prstGeom prst="rect">
            <a:avLst/>
          </a:prstGeom>
          <a:noFill/>
          <a:ln w="9525">
            <a:noFill/>
            <a:miter lim="800000"/>
            <a:headEnd/>
            <a:tailEnd/>
          </a:ln>
        </p:spPr>
        <p:txBody>
          <a:bodyPr vert="horz" wrap="square" lIns="92074" tIns="46038" rIns="92074" bIns="46038" numCol="1" anchor="t" anchorCtr="0" compatLnSpc="1">
            <a:prstTxWarp prst="textNoShape">
              <a:avLst/>
            </a:prstTxWarp>
          </a:bodyPr>
          <a:lstStyle>
            <a:lvl1pPr defTabSz="919491" eaLnBrk="1" hangingPunct="1">
              <a:defRPr sz="1100">
                <a:latin typeface="Arial" charset="0"/>
                <a:ea typeface="ＭＳ Ｐゴシック" pitchFamily="34" charset="-128"/>
              </a:defRPr>
            </a:lvl1pPr>
          </a:lstStyle>
          <a:p>
            <a:pPr>
              <a:defRPr/>
            </a:pPr>
            <a:endParaRPr lang="fr-FR"/>
          </a:p>
        </p:txBody>
      </p:sp>
      <p:sp>
        <p:nvSpPr>
          <p:cNvPr id="58371" name="Rectangle 3">
            <a:extLst>
              <a:ext uri="{FF2B5EF4-FFF2-40B4-BE49-F238E27FC236}">
                <a16:creationId xmlns:a16="http://schemas.microsoft.com/office/drawing/2014/main" xmlns="" id="{FCBE9FDB-2832-4C27-ABCC-36A04E6C233C}"/>
              </a:ext>
            </a:extLst>
          </p:cNvPr>
          <p:cNvSpPr>
            <a:spLocks noGrp="1" noChangeArrowheads="1"/>
          </p:cNvSpPr>
          <p:nvPr>
            <p:ph type="dt" sz="quarter" idx="1"/>
          </p:nvPr>
        </p:nvSpPr>
        <p:spPr bwMode="auto">
          <a:xfrm>
            <a:off x="5672975" y="2"/>
            <a:ext cx="4344127" cy="341481"/>
          </a:xfrm>
          <a:prstGeom prst="rect">
            <a:avLst/>
          </a:prstGeom>
          <a:noFill/>
          <a:ln w="9525">
            <a:noFill/>
            <a:miter lim="800000"/>
            <a:headEnd/>
            <a:tailEnd/>
          </a:ln>
        </p:spPr>
        <p:txBody>
          <a:bodyPr vert="horz" wrap="square" lIns="92074" tIns="46038" rIns="92074" bIns="46038" numCol="1" anchor="t" anchorCtr="0" compatLnSpc="1">
            <a:prstTxWarp prst="textNoShape">
              <a:avLst/>
            </a:prstTxWarp>
          </a:bodyPr>
          <a:lstStyle>
            <a:lvl1pPr algn="r" defTabSz="919491" eaLnBrk="1" hangingPunct="1">
              <a:defRPr sz="1100">
                <a:latin typeface="Arial" charset="0"/>
                <a:ea typeface="ＭＳ Ｐゴシック" pitchFamily="34" charset="-128"/>
              </a:defRPr>
            </a:lvl1pPr>
          </a:lstStyle>
          <a:p>
            <a:pPr>
              <a:defRPr/>
            </a:pPr>
            <a:endParaRPr lang="fr-FR"/>
          </a:p>
        </p:txBody>
      </p:sp>
      <p:sp>
        <p:nvSpPr>
          <p:cNvPr id="58372" name="Rectangle 4">
            <a:extLst>
              <a:ext uri="{FF2B5EF4-FFF2-40B4-BE49-F238E27FC236}">
                <a16:creationId xmlns:a16="http://schemas.microsoft.com/office/drawing/2014/main" xmlns="" id="{C4E6FDB2-E195-4D02-9584-550232080DF8}"/>
              </a:ext>
            </a:extLst>
          </p:cNvPr>
          <p:cNvSpPr>
            <a:spLocks noGrp="1" noChangeArrowheads="1"/>
          </p:cNvSpPr>
          <p:nvPr>
            <p:ph type="ftr" sz="quarter" idx="2"/>
          </p:nvPr>
        </p:nvSpPr>
        <p:spPr bwMode="auto">
          <a:xfrm>
            <a:off x="3" y="6543431"/>
            <a:ext cx="4340906" cy="343108"/>
          </a:xfrm>
          <a:prstGeom prst="rect">
            <a:avLst/>
          </a:prstGeom>
          <a:noFill/>
          <a:ln w="9525">
            <a:noFill/>
            <a:miter lim="800000"/>
            <a:headEnd/>
            <a:tailEnd/>
          </a:ln>
        </p:spPr>
        <p:txBody>
          <a:bodyPr vert="horz" wrap="square" lIns="92074" tIns="46038" rIns="92074" bIns="46038" numCol="1" anchor="b" anchorCtr="0" compatLnSpc="1">
            <a:prstTxWarp prst="textNoShape">
              <a:avLst/>
            </a:prstTxWarp>
          </a:bodyPr>
          <a:lstStyle>
            <a:lvl1pPr defTabSz="919491" eaLnBrk="1" hangingPunct="1">
              <a:defRPr sz="1100">
                <a:latin typeface="Arial" charset="0"/>
                <a:ea typeface="ＭＳ Ｐゴシック" pitchFamily="34" charset="-128"/>
              </a:defRPr>
            </a:lvl1pPr>
          </a:lstStyle>
          <a:p>
            <a:pPr>
              <a:defRPr/>
            </a:pPr>
            <a:endParaRPr lang="fr-FR"/>
          </a:p>
        </p:txBody>
      </p:sp>
      <p:sp>
        <p:nvSpPr>
          <p:cNvPr id="58373" name="Rectangle 5">
            <a:extLst>
              <a:ext uri="{FF2B5EF4-FFF2-40B4-BE49-F238E27FC236}">
                <a16:creationId xmlns:a16="http://schemas.microsoft.com/office/drawing/2014/main" xmlns="" id="{B100EEEB-15B3-41CC-9589-1825CF1132BB}"/>
              </a:ext>
            </a:extLst>
          </p:cNvPr>
          <p:cNvSpPr>
            <a:spLocks noGrp="1" noChangeArrowheads="1"/>
          </p:cNvSpPr>
          <p:nvPr>
            <p:ph type="sldNum" sz="quarter" idx="3"/>
          </p:nvPr>
        </p:nvSpPr>
        <p:spPr bwMode="auto">
          <a:xfrm>
            <a:off x="5672975" y="6543431"/>
            <a:ext cx="4344127" cy="343108"/>
          </a:xfrm>
          <a:prstGeom prst="rect">
            <a:avLst/>
          </a:prstGeom>
          <a:noFill/>
          <a:ln w="9525">
            <a:noFill/>
            <a:miter lim="800000"/>
            <a:headEnd/>
            <a:tailEnd/>
          </a:ln>
        </p:spPr>
        <p:txBody>
          <a:bodyPr vert="horz" wrap="square" lIns="92074" tIns="46038" rIns="92074" bIns="46038" numCol="1" anchor="b" anchorCtr="0" compatLnSpc="1">
            <a:prstTxWarp prst="textNoShape">
              <a:avLst/>
            </a:prstTxWarp>
          </a:bodyPr>
          <a:lstStyle>
            <a:lvl1pPr algn="r" defTabSz="919096" eaLnBrk="1" hangingPunct="1">
              <a:defRPr sz="1100"/>
            </a:lvl1pPr>
          </a:lstStyle>
          <a:p>
            <a:pPr>
              <a:defRPr/>
            </a:pPr>
            <a:fld id="{21C804C6-D11B-4DDA-A77B-ABCE9EFF1125}" type="slidenum">
              <a:rPr lang="fr-FR" altLang="fr-FR"/>
              <a:pPr>
                <a:defRPr/>
              </a:pPr>
              <a:t>‹N°›</a:t>
            </a:fld>
            <a:endParaRPr lang="fr-FR" altLang="fr-FR"/>
          </a:p>
        </p:txBody>
      </p:sp>
      <p:pic>
        <p:nvPicPr>
          <p:cNvPr id="7174" name="Picture 8" descr="group">
            <a:extLst>
              <a:ext uri="{FF2B5EF4-FFF2-40B4-BE49-F238E27FC236}">
                <a16:creationId xmlns:a16="http://schemas.microsoft.com/office/drawing/2014/main" xmlns="" id="{C952BDD8-F735-46A0-8C28-20ADEB01336C}"/>
              </a:ext>
            </a:extLst>
          </p:cNvPr>
          <p:cNvPicPr>
            <a:picLocks noChangeAspect="1" noChangeArrowheads="1"/>
          </p:cNvPicPr>
          <p:nvPr/>
        </p:nvPicPr>
        <p:blipFill>
          <a:blip r:embed="rId2" cstate="print">
            <a:extLst>
              <a:ext uri="{28A0092B-C50C-407E-A947-70E740481C1C}">
                <a14:useLocalDpi xmlns:a14="http://schemas.microsoft.com/office/drawing/2010/main" xmlns=""/>
              </a:ext>
            </a:extLst>
          </a:blip>
          <a:srcRect/>
          <a:stretch>
            <a:fillRect/>
          </a:stretch>
        </p:blipFill>
        <p:spPr bwMode="gray">
          <a:xfrm>
            <a:off x="4350573" y="1671632"/>
            <a:ext cx="3052325" cy="7691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0115130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xmlns="" id="{8AA7F6C7-49CA-41EF-AF8E-0F2D7B267E52}"/>
              </a:ext>
            </a:extLst>
          </p:cNvPr>
          <p:cNvSpPr>
            <a:spLocks noGrp="1" noChangeArrowheads="1"/>
          </p:cNvSpPr>
          <p:nvPr>
            <p:ph type="hdr" sz="quarter"/>
          </p:nvPr>
        </p:nvSpPr>
        <p:spPr bwMode="auto">
          <a:xfrm>
            <a:off x="3" y="2"/>
            <a:ext cx="4340906" cy="341481"/>
          </a:xfrm>
          <a:prstGeom prst="rect">
            <a:avLst/>
          </a:prstGeom>
          <a:noFill/>
          <a:ln w="9525">
            <a:noFill/>
            <a:miter lim="800000"/>
            <a:headEnd/>
            <a:tailEnd/>
          </a:ln>
        </p:spPr>
        <p:txBody>
          <a:bodyPr vert="horz" wrap="square" lIns="92074" tIns="46038" rIns="92074" bIns="46038" numCol="1" anchor="t" anchorCtr="0" compatLnSpc="1">
            <a:prstTxWarp prst="textNoShape">
              <a:avLst/>
            </a:prstTxWarp>
          </a:bodyPr>
          <a:lstStyle>
            <a:lvl1pPr defTabSz="919491" eaLnBrk="1" hangingPunct="1">
              <a:defRPr sz="1100">
                <a:latin typeface="Arial" charset="0"/>
                <a:ea typeface="ＭＳ Ｐゴシック" pitchFamily="34" charset="-128"/>
              </a:defRPr>
            </a:lvl1pPr>
          </a:lstStyle>
          <a:p>
            <a:pPr>
              <a:defRPr/>
            </a:pPr>
            <a:endParaRPr lang="fr-FR"/>
          </a:p>
        </p:txBody>
      </p:sp>
      <p:sp>
        <p:nvSpPr>
          <p:cNvPr id="55299" name="Rectangle 3">
            <a:extLst>
              <a:ext uri="{FF2B5EF4-FFF2-40B4-BE49-F238E27FC236}">
                <a16:creationId xmlns:a16="http://schemas.microsoft.com/office/drawing/2014/main" xmlns="" id="{6C05AF7E-C5BE-4388-88B9-494C5F0F150B}"/>
              </a:ext>
            </a:extLst>
          </p:cNvPr>
          <p:cNvSpPr>
            <a:spLocks noGrp="1" noChangeArrowheads="1"/>
          </p:cNvSpPr>
          <p:nvPr>
            <p:ph type="dt" idx="1"/>
          </p:nvPr>
        </p:nvSpPr>
        <p:spPr bwMode="auto">
          <a:xfrm>
            <a:off x="5672975" y="2"/>
            <a:ext cx="4344127" cy="341481"/>
          </a:xfrm>
          <a:prstGeom prst="rect">
            <a:avLst/>
          </a:prstGeom>
          <a:noFill/>
          <a:ln w="9525">
            <a:noFill/>
            <a:miter lim="800000"/>
            <a:headEnd/>
            <a:tailEnd/>
          </a:ln>
        </p:spPr>
        <p:txBody>
          <a:bodyPr vert="horz" wrap="square" lIns="92074" tIns="46038" rIns="92074" bIns="46038" numCol="1" anchor="t" anchorCtr="0" compatLnSpc="1">
            <a:prstTxWarp prst="textNoShape">
              <a:avLst/>
            </a:prstTxWarp>
          </a:bodyPr>
          <a:lstStyle>
            <a:lvl1pPr algn="r" defTabSz="919491" eaLnBrk="1" hangingPunct="1">
              <a:defRPr sz="1100">
                <a:latin typeface="Arial" charset="0"/>
                <a:ea typeface="ＭＳ Ｐゴシック" pitchFamily="34" charset="-128"/>
              </a:defRPr>
            </a:lvl1pPr>
          </a:lstStyle>
          <a:p>
            <a:pPr>
              <a:defRPr/>
            </a:pPr>
            <a:endParaRPr lang="fr-FR"/>
          </a:p>
        </p:txBody>
      </p:sp>
      <p:sp>
        <p:nvSpPr>
          <p:cNvPr id="6148" name="Rectangle 4">
            <a:extLst>
              <a:ext uri="{FF2B5EF4-FFF2-40B4-BE49-F238E27FC236}">
                <a16:creationId xmlns:a16="http://schemas.microsoft.com/office/drawing/2014/main" xmlns="" id="{4B46D25B-24E9-46B9-B973-99AAC1E84899}"/>
              </a:ext>
            </a:extLst>
          </p:cNvPr>
          <p:cNvSpPr>
            <a:spLocks noGrp="1" noRot="1" noChangeAspect="1" noChangeArrowheads="1" noTextEdit="1"/>
          </p:cNvSpPr>
          <p:nvPr>
            <p:ph type="sldImg" idx="2"/>
          </p:nvPr>
        </p:nvSpPr>
        <p:spPr bwMode="auto">
          <a:xfrm>
            <a:off x="3144838" y="517525"/>
            <a:ext cx="3729037" cy="2582863"/>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5301" name="Rectangle 5">
            <a:extLst>
              <a:ext uri="{FF2B5EF4-FFF2-40B4-BE49-F238E27FC236}">
                <a16:creationId xmlns:a16="http://schemas.microsoft.com/office/drawing/2014/main" xmlns="" id="{6366C083-E4EA-47BC-B2A2-A7C520404667}"/>
              </a:ext>
            </a:extLst>
          </p:cNvPr>
          <p:cNvSpPr>
            <a:spLocks noGrp="1" noChangeArrowheads="1"/>
          </p:cNvSpPr>
          <p:nvPr>
            <p:ph type="body" sz="quarter" idx="3"/>
          </p:nvPr>
        </p:nvSpPr>
        <p:spPr bwMode="auto">
          <a:xfrm>
            <a:off x="1003483" y="3271717"/>
            <a:ext cx="8011749" cy="3099349"/>
          </a:xfrm>
          <a:prstGeom prst="rect">
            <a:avLst/>
          </a:prstGeom>
          <a:noFill/>
          <a:ln w="9525">
            <a:noFill/>
            <a:miter lim="800000"/>
            <a:headEnd/>
            <a:tailEnd/>
          </a:ln>
        </p:spPr>
        <p:txBody>
          <a:bodyPr vert="horz" wrap="square" lIns="92074" tIns="46038" rIns="92074" bIns="46038"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55302" name="Rectangle 6">
            <a:extLst>
              <a:ext uri="{FF2B5EF4-FFF2-40B4-BE49-F238E27FC236}">
                <a16:creationId xmlns:a16="http://schemas.microsoft.com/office/drawing/2014/main" xmlns="" id="{69DF8796-85AA-4936-92A0-B06AC3613CEF}"/>
              </a:ext>
            </a:extLst>
          </p:cNvPr>
          <p:cNvSpPr>
            <a:spLocks noGrp="1" noChangeArrowheads="1"/>
          </p:cNvSpPr>
          <p:nvPr>
            <p:ph type="ftr" sz="quarter" idx="4"/>
          </p:nvPr>
        </p:nvSpPr>
        <p:spPr bwMode="auto">
          <a:xfrm>
            <a:off x="3" y="6543431"/>
            <a:ext cx="4340906" cy="343108"/>
          </a:xfrm>
          <a:prstGeom prst="rect">
            <a:avLst/>
          </a:prstGeom>
          <a:noFill/>
          <a:ln w="9525">
            <a:noFill/>
            <a:miter lim="800000"/>
            <a:headEnd/>
            <a:tailEnd/>
          </a:ln>
        </p:spPr>
        <p:txBody>
          <a:bodyPr vert="horz" wrap="square" lIns="92074" tIns="46038" rIns="92074" bIns="46038" numCol="1" anchor="b" anchorCtr="0" compatLnSpc="1">
            <a:prstTxWarp prst="textNoShape">
              <a:avLst/>
            </a:prstTxWarp>
          </a:bodyPr>
          <a:lstStyle>
            <a:lvl1pPr defTabSz="919491" eaLnBrk="1" hangingPunct="1">
              <a:defRPr sz="1100">
                <a:latin typeface="Arial" charset="0"/>
                <a:ea typeface="ＭＳ Ｐゴシック" pitchFamily="34" charset="-128"/>
              </a:defRPr>
            </a:lvl1pPr>
          </a:lstStyle>
          <a:p>
            <a:pPr>
              <a:defRPr/>
            </a:pPr>
            <a:endParaRPr lang="fr-FR"/>
          </a:p>
        </p:txBody>
      </p:sp>
      <p:sp>
        <p:nvSpPr>
          <p:cNvPr id="55303" name="Rectangle 7">
            <a:extLst>
              <a:ext uri="{FF2B5EF4-FFF2-40B4-BE49-F238E27FC236}">
                <a16:creationId xmlns:a16="http://schemas.microsoft.com/office/drawing/2014/main" xmlns="" id="{9A3E85D3-9387-4FE8-9D31-BCD658502969}"/>
              </a:ext>
            </a:extLst>
          </p:cNvPr>
          <p:cNvSpPr>
            <a:spLocks noGrp="1" noChangeArrowheads="1"/>
          </p:cNvSpPr>
          <p:nvPr>
            <p:ph type="sldNum" sz="quarter" idx="5"/>
          </p:nvPr>
        </p:nvSpPr>
        <p:spPr bwMode="auto">
          <a:xfrm>
            <a:off x="5672975" y="6543431"/>
            <a:ext cx="4344127" cy="343108"/>
          </a:xfrm>
          <a:prstGeom prst="rect">
            <a:avLst/>
          </a:prstGeom>
          <a:noFill/>
          <a:ln w="9525">
            <a:noFill/>
            <a:miter lim="800000"/>
            <a:headEnd/>
            <a:tailEnd/>
          </a:ln>
        </p:spPr>
        <p:txBody>
          <a:bodyPr vert="horz" wrap="square" lIns="92074" tIns="46038" rIns="92074" bIns="46038" numCol="1" anchor="b" anchorCtr="0" compatLnSpc="1">
            <a:prstTxWarp prst="textNoShape">
              <a:avLst/>
            </a:prstTxWarp>
          </a:bodyPr>
          <a:lstStyle>
            <a:lvl1pPr algn="r" defTabSz="919096" eaLnBrk="1" hangingPunct="1">
              <a:defRPr sz="1100"/>
            </a:lvl1pPr>
          </a:lstStyle>
          <a:p>
            <a:pPr>
              <a:defRPr/>
            </a:pPr>
            <a:fld id="{A2D0C0B9-A7CF-40C7-933C-6BDE61A2F42A}" type="slidenum">
              <a:rPr lang="fr-FR" altLang="fr-FR"/>
              <a:pPr>
                <a:defRPr/>
              </a:pPr>
              <a:t>‹N°›</a:t>
            </a:fld>
            <a:endParaRPr lang="fr-FR" altLang="fr-FR"/>
          </a:p>
        </p:txBody>
      </p:sp>
      <p:pic>
        <p:nvPicPr>
          <p:cNvPr id="6152" name="Picture 8" descr="group">
            <a:extLst>
              <a:ext uri="{FF2B5EF4-FFF2-40B4-BE49-F238E27FC236}">
                <a16:creationId xmlns:a16="http://schemas.microsoft.com/office/drawing/2014/main" xmlns="" id="{C477CF70-5E5D-41B7-8111-B0705E726447}"/>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gray">
          <a:xfrm>
            <a:off x="1422271" y="0"/>
            <a:ext cx="3052325" cy="7691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6664721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5613"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2813"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0013"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7213"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5855" algn="l" defTabSz="914342" rtl="0" eaLnBrk="1" latinLnBrk="0" hangingPunct="1">
      <a:defRPr sz="1200" kern="1200">
        <a:solidFill>
          <a:schemeClr val="tx1"/>
        </a:solidFill>
        <a:latin typeface="+mn-lt"/>
        <a:ea typeface="+mn-ea"/>
        <a:cs typeface="+mn-cs"/>
      </a:defRPr>
    </a:lvl6pPr>
    <a:lvl7pPr marL="2743026" algn="l" defTabSz="914342" rtl="0" eaLnBrk="1" latinLnBrk="0" hangingPunct="1">
      <a:defRPr sz="1200" kern="1200">
        <a:solidFill>
          <a:schemeClr val="tx1"/>
        </a:solidFill>
        <a:latin typeface="+mn-lt"/>
        <a:ea typeface="+mn-ea"/>
        <a:cs typeface="+mn-cs"/>
      </a:defRPr>
    </a:lvl7pPr>
    <a:lvl8pPr marL="3200198" algn="l" defTabSz="914342" rtl="0" eaLnBrk="1" latinLnBrk="0" hangingPunct="1">
      <a:defRPr sz="1200" kern="1200">
        <a:solidFill>
          <a:schemeClr val="tx1"/>
        </a:solidFill>
        <a:latin typeface="+mn-lt"/>
        <a:ea typeface="+mn-ea"/>
        <a:cs typeface="+mn-cs"/>
      </a:defRPr>
    </a:lvl8pPr>
    <a:lvl9pPr marL="3657369" algn="l" defTabSz="91434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xmlns="" id="{2D2F7A21-2BEB-4014-B683-20E2CD7E12F1}"/>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xmlns="" id="{E7544118-B38F-489C-8767-63CB618679B6}"/>
              </a:ext>
            </a:extLst>
          </p:cNvPr>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60747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defTabSz="930402" fontAlgn="auto">
              <a:spcBef>
                <a:spcPts val="0"/>
              </a:spcBef>
              <a:spcAft>
                <a:spcPts val="0"/>
              </a:spcAft>
              <a:defRPr/>
            </a:pPr>
            <a:fld id="{3E4AA29C-CCED-0C48-A760-F84A3313C384}" type="slidenum">
              <a:rPr lang="fr-FR" sz="1200" smtClean="0">
                <a:solidFill>
                  <a:prstClr val="black"/>
                </a:solidFill>
                <a:latin typeface="Calibri" panose="020F0502020204030204"/>
                <a:ea typeface="+mn-ea"/>
              </a:rPr>
              <a:pPr defTabSz="930402" fontAlgn="auto">
                <a:spcBef>
                  <a:spcPts val="0"/>
                </a:spcBef>
                <a:spcAft>
                  <a:spcPts val="0"/>
                </a:spcAft>
                <a:defRPr/>
              </a:pPr>
              <a:t>34</a:t>
            </a:fld>
            <a:endParaRPr lang="fr-FR" sz="1200" dirty="0">
              <a:solidFill>
                <a:prstClr val="black"/>
              </a:solidFill>
              <a:latin typeface="Calibri" panose="020F0502020204030204"/>
              <a:ea typeface="+mn-ea"/>
            </a:endParaRPr>
          </a:p>
        </p:txBody>
      </p:sp>
    </p:spTree>
    <p:extLst>
      <p:ext uri="{BB962C8B-B14F-4D97-AF65-F5344CB8AC3E}">
        <p14:creationId xmlns:p14="http://schemas.microsoft.com/office/powerpoint/2010/main" xmlns="" val="7145746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2.vml"/><Relationship Id="rId5" Type="http://schemas.openxmlformats.org/officeDocument/2006/relationships/image" Target="../media/image2.jpeg"/><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png"/><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png"/><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image" Target="../media/image1.png"/><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re principal">
    <p:spTree>
      <p:nvGrpSpPr>
        <p:cNvPr id="1" name=""/>
        <p:cNvGrpSpPr/>
        <p:nvPr/>
      </p:nvGrpSpPr>
      <p:grpSpPr>
        <a:xfrm>
          <a:off x="0" y="0"/>
          <a:ext cx="0" cy="0"/>
          <a:chOff x="0" y="0"/>
          <a:chExt cx="0" cy="0"/>
        </a:xfrm>
      </p:grpSpPr>
      <p:sp>
        <p:nvSpPr>
          <p:cNvPr id="4" name="Rectangle 8">
            <a:extLst>
              <a:ext uri="{FF2B5EF4-FFF2-40B4-BE49-F238E27FC236}">
                <a16:creationId xmlns:a16="http://schemas.microsoft.com/office/drawing/2014/main" xmlns="" id="{82BFA966-E182-4795-A712-D58CAF93A66D}"/>
              </a:ext>
            </a:extLst>
          </p:cNvPr>
          <p:cNvSpPr>
            <a:spLocks noChangeArrowheads="1"/>
          </p:cNvSpPr>
          <p:nvPr userDrawn="1"/>
        </p:nvSpPr>
        <p:spPr bwMode="auto">
          <a:xfrm>
            <a:off x="0" y="1552575"/>
            <a:ext cx="9899650" cy="5305425"/>
          </a:xfrm>
          <a:prstGeom prst="rect">
            <a:avLst/>
          </a:prstGeom>
          <a:solidFill>
            <a:schemeClr val="accent1"/>
          </a:solidFill>
          <a:ln>
            <a:noFill/>
          </a:ln>
          <a:extLst>
            <a:ext uri="{91240B29-F687-4F45-9708-019B960494DF}">
              <a14:hiddenLine xmlns:a14="http://schemas.microsoft.com/office/drawing/2010/main" xmlns="" w="25400" algn="ctr">
                <a:solidFill>
                  <a:srgbClr val="000000"/>
                </a:solidFill>
                <a:miter lim="800000"/>
                <a:headEnd/>
                <a:tailEnd/>
              </a14:hiddenLine>
            </a:ext>
          </a:extLst>
        </p:spPr>
        <p:txBody>
          <a:bodyPr lIns="68580" tIns="34290" rIns="68580" bIns="34290" anchor="ctr"/>
          <a:lstStyle/>
          <a:p>
            <a:pPr algn="ctr"/>
            <a:endParaRPr lang="fr-FR" altLang="fr-FR" sz="1300">
              <a:solidFill>
                <a:srgbClr val="FFFFFF"/>
              </a:solidFill>
            </a:endParaRPr>
          </a:p>
        </p:txBody>
      </p:sp>
      <p:graphicFrame>
        <p:nvGraphicFramePr>
          <p:cNvPr id="5" name="Rectangle 2" hidden="1">
            <a:extLst>
              <a:ext uri="{FF2B5EF4-FFF2-40B4-BE49-F238E27FC236}">
                <a16:creationId xmlns:a16="http://schemas.microsoft.com/office/drawing/2014/main" xmlns="" id="{3E7F8BC7-18DA-4529-8D17-0322A1D93875}"/>
              </a:ext>
            </a:extLst>
          </p:cNvPr>
          <p:cNvGraphicFramePr>
            <a:graphicFrameLocks/>
          </p:cNvGraphicFramePr>
          <p:nvPr>
            <p:custDataLst>
              <p:tags r:id="rId2"/>
            </p:custDataLst>
          </p:nvPr>
        </p:nvGraphicFramePr>
        <p:xfrm>
          <a:off x="-6350" y="0"/>
          <a:ext cx="171450" cy="158750"/>
        </p:xfrm>
        <a:graphic>
          <a:graphicData uri="http://schemas.openxmlformats.org/presentationml/2006/ole">
            <p:oleObj spid="_x0000_s46125" name="think-cell Slide" r:id="rId4" imgW="0" imgH="0" progId="">
              <p:embed/>
            </p:oleObj>
          </a:graphicData>
        </a:graphic>
      </p:graphicFrame>
      <p:pic>
        <p:nvPicPr>
          <p:cNvPr id="6" name="Image 10">
            <a:extLst>
              <a:ext uri="{FF2B5EF4-FFF2-40B4-BE49-F238E27FC236}">
                <a16:creationId xmlns:a16="http://schemas.microsoft.com/office/drawing/2014/main" xmlns="" id="{851363CF-6CFF-4E2A-A9C6-20AA9F3152A3}"/>
              </a:ext>
            </a:extLst>
          </p:cNvPr>
          <p:cNvPicPr>
            <a:picLocks noChangeAspect="1" noChangeArrowheads="1"/>
          </p:cNvPicPr>
          <p:nvPr userDrawn="1"/>
        </p:nvPicPr>
        <p:blipFill>
          <a:blip r:embed="rId5" cstate="hqprint">
            <a:extLst>
              <a:ext uri="{28A0092B-C50C-407E-A947-70E740481C1C}">
                <a14:useLocalDpi xmlns:a14="http://schemas.microsoft.com/office/drawing/2010/main" xmlns=""/>
              </a:ext>
            </a:extLst>
          </a:blip>
          <a:srcRect/>
          <a:stretch>
            <a:fillRect/>
          </a:stretch>
        </p:blipFill>
        <p:spPr bwMode="auto">
          <a:xfrm>
            <a:off x="134938" y="225425"/>
            <a:ext cx="3441700" cy="1176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2467" name="Rectangle 3"/>
          <p:cNvSpPr>
            <a:spLocks noGrp="1" noChangeArrowheads="1"/>
          </p:cNvSpPr>
          <p:nvPr>
            <p:ph type="ctrTitle"/>
          </p:nvPr>
        </p:nvSpPr>
        <p:spPr>
          <a:xfrm>
            <a:off x="116464" y="1824038"/>
            <a:ext cx="5928659" cy="2037010"/>
          </a:xfrm>
          <a:prstGeom prst="rect">
            <a:avLst/>
          </a:prstGeom>
          <a:noFill/>
          <a:ln w="9525" algn="ctr">
            <a:noFill/>
            <a:miter lim="800000"/>
            <a:headEnd/>
            <a:tailEnd/>
          </a:ln>
        </p:spPr>
        <p:txBody>
          <a:bodyPr lIns="89994" rIns="89994" anchor="b"/>
          <a:lstStyle>
            <a:lvl1pPr algn="l" rtl="0" eaLnBrk="0" fontAlgn="base" hangingPunct="0">
              <a:lnSpc>
                <a:spcPct val="95000"/>
              </a:lnSpc>
              <a:spcBef>
                <a:spcPct val="0"/>
              </a:spcBef>
              <a:spcAft>
                <a:spcPct val="0"/>
              </a:spcAft>
              <a:defRPr lang="fr-FR" sz="6000">
                <a:solidFill>
                  <a:srgbClr val="969696"/>
                </a:solidFill>
                <a:latin typeface="+mj-lt"/>
                <a:ea typeface="+mj-ea"/>
                <a:cs typeface="+mj-cs"/>
              </a:defRPr>
            </a:lvl1pPr>
          </a:lstStyle>
          <a:p>
            <a:endParaRPr lang="fr-FR" dirty="0"/>
          </a:p>
        </p:txBody>
      </p:sp>
      <p:sp>
        <p:nvSpPr>
          <p:cNvPr id="13" name="Espace réservé du texte 12"/>
          <p:cNvSpPr>
            <a:spLocks noGrp="1"/>
          </p:cNvSpPr>
          <p:nvPr>
            <p:ph type="body" sz="quarter" idx="10"/>
          </p:nvPr>
        </p:nvSpPr>
        <p:spPr>
          <a:xfrm>
            <a:off x="194472" y="3933057"/>
            <a:ext cx="5928659" cy="2304256"/>
          </a:xfrm>
          <a:prstGeom prst="rect">
            <a:avLst/>
          </a:prstGeom>
          <a:noFill/>
          <a:ln w="9525" algn="ctr">
            <a:noFill/>
            <a:miter lim="800000"/>
            <a:headEnd/>
            <a:tailEnd/>
          </a:ln>
        </p:spPr>
        <p:txBody>
          <a:bodyPr tIns="45718" bIns="45718" numCol="1" compatLnSpc="1">
            <a:prstTxWarp prst="textNoShape">
              <a:avLst/>
            </a:prstTxWarp>
          </a:bodyPr>
          <a:lstStyle>
            <a:lvl1pPr algn="l" defTabSz="893707" rtl="0" eaLnBrk="0" fontAlgn="base" hangingPunct="0">
              <a:spcBef>
                <a:spcPct val="20000"/>
              </a:spcBef>
              <a:spcAft>
                <a:spcPct val="0"/>
              </a:spcAft>
              <a:buClr>
                <a:schemeClr val="bg1"/>
              </a:buClr>
              <a:buSzPct val="100000"/>
              <a:defRPr lang="fr-FR" sz="2400" b="1" dirty="0" smtClean="0">
                <a:solidFill>
                  <a:srgbClr val="5F5F5F"/>
                </a:solidFill>
                <a:latin typeface="+mn-lt"/>
                <a:ea typeface="+mn-ea"/>
                <a:cs typeface="+mn-cs"/>
              </a:defRPr>
            </a:lvl1pPr>
          </a:lstStyle>
          <a:p>
            <a:pPr lvl="0"/>
            <a:endParaRPr lang="fr-FR" dirty="0"/>
          </a:p>
        </p:txBody>
      </p:sp>
    </p:spTree>
    <p:extLst>
      <p:ext uri="{BB962C8B-B14F-4D97-AF65-F5344CB8AC3E}">
        <p14:creationId xmlns:p14="http://schemas.microsoft.com/office/powerpoint/2010/main" xmlns="" val="412634312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sp>
        <p:nvSpPr>
          <p:cNvPr id="3" name="Rectangle 8">
            <a:extLst>
              <a:ext uri="{FF2B5EF4-FFF2-40B4-BE49-F238E27FC236}">
                <a16:creationId xmlns:a16="http://schemas.microsoft.com/office/drawing/2014/main" xmlns="" id="{67BCB1E8-FFD9-4DB9-9E3D-CD9A2B9166B4}"/>
              </a:ext>
            </a:extLst>
          </p:cNvPr>
          <p:cNvSpPr>
            <a:spLocks noChangeArrowheads="1"/>
          </p:cNvSpPr>
          <p:nvPr userDrawn="1"/>
        </p:nvSpPr>
        <p:spPr bwMode="auto">
          <a:xfrm rot="5400000">
            <a:off x="-1903413" y="1903413"/>
            <a:ext cx="6245225" cy="2438400"/>
          </a:xfrm>
          <a:prstGeom prst="rect">
            <a:avLst/>
          </a:prstGeom>
          <a:solidFill>
            <a:schemeClr val="accent1"/>
          </a:solidFill>
          <a:ln>
            <a:noFill/>
          </a:ln>
          <a:extLst>
            <a:ext uri="{91240B29-F687-4F45-9708-019B960494DF}">
              <a14:hiddenLine xmlns:a14="http://schemas.microsoft.com/office/drawing/2010/main" xmlns="" w="25400" algn="ctr">
                <a:solidFill>
                  <a:srgbClr val="000000"/>
                </a:solidFill>
                <a:miter lim="800000"/>
                <a:headEnd/>
                <a:tailEnd/>
              </a14:hiddenLine>
            </a:ext>
          </a:extLst>
        </p:spPr>
        <p:txBody>
          <a:bodyPr anchor="ctr"/>
          <a:lstStyle/>
          <a:p>
            <a:pPr algn="ctr"/>
            <a:endParaRPr lang="fr-FR" altLang="fr-FR" sz="1300">
              <a:solidFill>
                <a:srgbClr val="FFFFFF"/>
              </a:solidFill>
            </a:endParaRPr>
          </a:p>
        </p:txBody>
      </p:sp>
      <p:sp>
        <p:nvSpPr>
          <p:cNvPr id="4" name="Forme libre : forme 9">
            <a:extLst>
              <a:ext uri="{FF2B5EF4-FFF2-40B4-BE49-F238E27FC236}">
                <a16:creationId xmlns:a16="http://schemas.microsoft.com/office/drawing/2014/main" xmlns="" id="{A15C9468-E6C1-40B6-9E2B-CE357CCA3201}"/>
              </a:ext>
            </a:extLst>
          </p:cNvPr>
          <p:cNvSpPr>
            <a:spLocks/>
          </p:cNvSpPr>
          <p:nvPr userDrawn="1"/>
        </p:nvSpPr>
        <p:spPr bwMode="auto">
          <a:xfrm>
            <a:off x="1047750" y="0"/>
            <a:ext cx="8856663" cy="6245225"/>
          </a:xfrm>
          <a:custGeom>
            <a:avLst/>
            <a:gdLst>
              <a:gd name="T0" fmla="*/ 3733457 w 8096041"/>
              <a:gd name="T1" fmla="*/ 0 h 6246000"/>
              <a:gd name="T2" fmla="*/ 26015920 w 8096041"/>
              <a:gd name="T3" fmla="*/ 0 h 6246000"/>
              <a:gd name="T4" fmla="*/ 26015920 w 8096041"/>
              <a:gd name="T5" fmla="*/ 779488 h 6246000"/>
              <a:gd name="T6" fmla="*/ 26015920 w 8096041"/>
              <a:gd name="T7" fmla="*/ 5456440 h 6246000"/>
              <a:gd name="T8" fmla="*/ 26015920 w 8096041"/>
              <a:gd name="T9" fmla="*/ 6235932 h 6246000"/>
              <a:gd name="T10" fmla="*/ 3733457 w 8096041"/>
              <a:gd name="T11" fmla="*/ 6235932 h 6246000"/>
              <a:gd name="T12" fmla="*/ 3733457 w 8096041"/>
              <a:gd name="T13" fmla="*/ 3389595 h 6246000"/>
              <a:gd name="T14" fmla="*/ 3113118 w 8096041"/>
              <a:gd name="T15" fmla="*/ 3239436 h 6246000"/>
              <a:gd name="T16" fmla="*/ 0 w 8096041"/>
              <a:gd name="T17" fmla="*/ 2202935 h 6246000"/>
              <a:gd name="T18" fmla="*/ 3185450 w 8096041"/>
              <a:gd name="T19" fmla="*/ 2576900 h 6246000"/>
              <a:gd name="T20" fmla="*/ 3733457 w 8096041"/>
              <a:gd name="T21" fmla="*/ 2616815 h 62460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096041" h="6246000">
                <a:moveTo>
                  <a:pt x="1161836" y="0"/>
                </a:moveTo>
                <a:lnTo>
                  <a:pt x="8096041" y="0"/>
                </a:lnTo>
                <a:lnTo>
                  <a:pt x="8096041" y="780749"/>
                </a:lnTo>
                <a:lnTo>
                  <a:pt x="8096041" y="5465249"/>
                </a:lnTo>
                <a:lnTo>
                  <a:pt x="8096041" y="6246000"/>
                </a:lnTo>
                <a:lnTo>
                  <a:pt x="1161836" y="6246000"/>
                </a:lnTo>
                <a:lnTo>
                  <a:pt x="1161836" y="3395068"/>
                </a:lnTo>
                <a:lnTo>
                  <a:pt x="968788" y="3244664"/>
                </a:lnTo>
                <a:cubicBezTo>
                  <a:pt x="337066" y="2725093"/>
                  <a:pt x="0" y="2206493"/>
                  <a:pt x="0" y="2206493"/>
                </a:cubicBezTo>
                <a:cubicBezTo>
                  <a:pt x="0" y="2206493"/>
                  <a:pt x="358726" y="2419023"/>
                  <a:pt x="991299" y="2581060"/>
                </a:cubicBezTo>
                <a:lnTo>
                  <a:pt x="1161836" y="2621040"/>
                </a:lnTo>
                <a:lnTo>
                  <a:pt x="1161836" y="0"/>
                </a:lnTo>
                <a:close/>
              </a:path>
            </a:pathLst>
          </a:custGeom>
          <a:solidFill>
            <a:srgbClr val="F2F2F2"/>
          </a:solidFill>
          <a:ln>
            <a:noFill/>
          </a:ln>
          <a:extLst>
            <a:ext uri="{91240B29-F687-4F45-9708-019B960494DF}">
              <a14:hiddenLine xmlns:a14="http://schemas.microsoft.com/office/drawing/2010/main" xmlns="" w="25400" cap="flat" cmpd="sng" algn="ctr">
                <a:solidFill>
                  <a:srgbClr val="000000"/>
                </a:solidFill>
                <a:prstDash val="solid"/>
                <a:round/>
                <a:headEnd/>
                <a:tailEnd/>
              </a14:hiddenLine>
            </a:ext>
          </a:extLst>
        </p:spPr>
        <p:txBody>
          <a:bodyPr anchor="ctr"/>
          <a:lstStyle/>
          <a:p>
            <a:endParaRPr lang="fr-FR"/>
          </a:p>
        </p:txBody>
      </p:sp>
      <p:graphicFrame>
        <p:nvGraphicFramePr>
          <p:cNvPr id="5" name="Rectangle 2" hidden="1">
            <a:extLst>
              <a:ext uri="{FF2B5EF4-FFF2-40B4-BE49-F238E27FC236}">
                <a16:creationId xmlns:a16="http://schemas.microsoft.com/office/drawing/2014/main" xmlns="" id="{47122ADB-68DE-4952-B1A4-2D6376983075}"/>
              </a:ext>
            </a:extLst>
          </p:cNvPr>
          <p:cNvGraphicFramePr>
            <a:graphicFrameLocks/>
          </p:cNvGraphicFramePr>
          <p:nvPr>
            <p:custDataLst>
              <p:tags r:id="rId2"/>
            </p:custDataLst>
          </p:nvPr>
        </p:nvGraphicFramePr>
        <p:xfrm>
          <a:off x="-6350" y="0"/>
          <a:ext cx="171450" cy="158750"/>
        </p:xfrm>
        <a:graphic>
          <a:graphicData uri="http://schemas.openxmlformats.org/presentationml/2006/ole">
            <p:oleObj spid="_x0000_s47149" name="think-cell Slide" r:id="rId5" imgW="0" imgH="0" progId="">
              <p:embed/>
            </p:oleObj>
          </a:graphicData>
        </a:graphic>
      </p:graphicFrame>
      <p:pic>
        <p:nvPicPr>
          <p:cNvPr id="6" name="Graphique 5">
            <a:extLst>
              <a:ext uri="{FF2B5EF4-FFF2-40B4-BE49-F238E27FC236}">
                <a16:creationId xmlns:a16="http://schemas.microsoft.com/office/drawing/2014/main" xmlns="" id="{1FED5449-DF40-4671-B7E9-25AD4B3E627F}"/>
              </a:ext>
            </a:extLst>
          </p:cNvPr>
          <p:cNvPicPr>
            <a:picLocks noChangeAspect="1" noChangeArrowheads="1"/>
          </p:cNvPicPr>
          <p:nvPr userDrawn="1"/>
        </p:nvPicPr>
        <p:blipFill>
          <a:blip r:embed="rId6" cstate="print">
            <a:extLst>
              <a:ext uri="{28A0092B-C50C-407E-A947-70E740481C1C}">
                <a14:useLocalDpi xmlns:a14="http://schemas.microsoft.com/office/drawing/2010/main" xmlns=""/>
              </a:ext>
            </a:extLst>
          </a:blip>
          <a:srcRect/>
          <a:stretch>
            <a:fillRect/>
          </a:stretch>
        </p:blipFill>
        <p:spPr bwMode="auto">
          <a:xfrm>
            <a:off x="8764588" y="6497638"/>
            <a:ext cx="941387"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7" name="Connecteur droit 12">
            <a:extLst>
              <a:ext uri="{FF2B5EF4-FFF2-40B4-BE49-F238E27FC236}">
                <a16:creationId xmlns:a16="http://schemas.microsoft.com/office/drawing/2014/main" xmlns="" id="{30FFE682-D1F0-48C9-BCAC-EBC451702A3E}"/>
              </a:ext>
            </a:extLst>
          </p:cNvPr>
          <p:cNvCxnSpPr>
            <a:cxnSpLocks noChangeShapeType="1"/>
          </p:cNvCxnSpPr>
          <p:nvPr userDrawn="1"/>
        </p:nvCxnSpPr>
        <p:spPr bwMode="auto">
          <a:xfrm>
            <a:off x="8604250" y="6497638"/>
            <a:ext cx="0" cy="238125"/>
          </a:xfrm>
          <a:prstGeom prst="line">
            <a:avLst/>
          </a:prstGeom>
          <a:noFill/>
          <a:ln w="9525" algn="ctr">
            <a:solidFill>
              <a:srgbClr val="7F7F7F"/>
            </a:solidFill>
            <a:round/>
            <a:headEnd/>
            <a:tailEnd/>
          </a:ln>
          <a:extLst>
            <a:ext uri="{909E8E84-426E-40DD-AFC4-6F175D3DCCD1}">
              <a14:hiddenFill xmlns:a14="http://schemas.microsoft.com/office/drawing/2010/main" xmlns="">
                <a:noFill/>
              </a14:hiddenFill>
            </a:ext>
          </a:extLst>
        </p:spPr>
      </p:cxnSp>
      <p:sp>
        <p:nvSpPr>
          <p:cNvPr id="2" name="Titre 1"/>
          <p:cNvSpPr>
            <a:spLocks noGrp="1"/>
          </p:cNvSpPr>
          <p:nvPr>
            <p:ph type="title"/>
          </p:nvPr>
        </p:nvSpPr>
        <p:spPr>
          <a:xfrm>
            <a:off x="428499" y="1276747"/>
            <a:ext cx="4878565" cy="1000125"/>
          </a:xfrm>
          <a:prstGeom prst="rect">
            <a:avLst/>
          </a:prstGeom>
        </p:spPr>
        <p:txBody>
          <a:bodyPr lIns="91434" tIns="45718" rIns="91434" bIns="45718"/>
          <a:lstStyle>
            <a:lvl1pPr>
              <a:defRPr lang="fr-FR" sz="6000" kern="1200" smtClean="0">
                <a:solidFill>
                  <a:srgbClr val="969696"/>
                </a:solidFill>
                <a:latin typeface="Arial" charset="0"/>
                <a:ea typeface="+mn-ea"/>
                <a:cs typeface="Arial" charset="0"/>
              </a:defRPr>
            </a:lvl1pPr>
          </a:lstStyle>
          <a:p>
            <a:r>
              <a:rPr lang="fr-FR"/>
              <a:t>Cliquez pour modifier le style du titre</a:t>
            </a:r>
            <a:endParaRPr lang="fr-FR" dirty="0"/>
          </a:p>
        </p:txBody>
      </p:sp>
      <p:sp>
        <p:nvSpPr>
          <p:cNvPr id="8" name="PIED_PAGE_DOC">
            <a:extLst>
              <a:ext uri="{FF2B5EF4-FFF2-40B4-BE49-F238E27FC236}">
                <a16:creationId xmlns:a16="http://schemas.microsoft.com/office/drawing/2014/main" xmlns="" id="{06803679-C8DD-4FF2-80C6-686E9B537CB8}"/>
              </a:ext>
            </a:extLst>
          </p:cNvPr>
          <p:cNvSpPr>
            <a:spLocks noGrp="1" noChangeArrowheads="1"/>
          </p:cNvSpPr>
          <p:nvPr>
            <p:ph type="ftr" sz="quarter" idx="10"/>
          </p:nvPr>
        </p:nvSpPr>
        <p:spPr/>
        <p:txBody>
          <a:bodyPr/>
          <a:lstStyle>
            <a:lvl1pPr>
              <a:defRPr/>
            </a:lvl1pPr>
          </a:lstStyle>
          <a:p>
            <a:pPr>
              <a:defRPr/>
            </a:pPr>
            <a:r>
              <a:rPr lang="fr-FR" altLang="fr-FR"/>
              <a:t>RESULTATS 2019  -  NOM DU GROUPE</a:t>
            </a:r>
          </a:p>
        </p:txBody>
      </p:sp>
      <p:sp>
        <p:nvSpPr>
          <p:cNvPr id="9" name="Rectangle 3">
            <a:extLst>
              <a:ext uri="{FF2B5EF4-FFF2-40B4-BE49-F238E27FC236}">
                <a16:creationId xmlns:a16="http://schemas.microsoft.com/office/drawing/2014/main" xmlns="" id="{C62B2D06-6C25-45F7-9F84-F579AE2208BB}"/>
              </a:ext>
            </a:extLst>
          </p:cNvPr>
          <p:cNvSpPr>
            <a:spLocks noGrp="1" noChangeArrowheads="1"/>
          </p:cNvSpPr>
          <p:nvPr>
            <p:ph type="sldNum" sz="quarter" idx="11"/>
            <p:custDataLst>
              <p:tags r:id="rId3"/>
            </p:custDataLst>
          </p:nvPr>
        </p:nvSpPr>
        <p:spPr/>
        <p:txBody>
          <a:bodyPr/>
          <a:lstStyle>
            <a:lvl1pPr>
              <a:defRPr/>
            </a:lvl1pPr>
          </a:lstStyle>
          <a:p>
            <a:pPr>
              <a:defRPr/>
            </a:pPr>
            <a:fld id="{E203429F-50A5-4890-84CA-F5D775F23294}" type="slidenum">
              <a:rPr lang="fr-FR" altLang="fr-FR"/>
              <a:pPr>
                <a:defRPr/>
              </a:pPr>
              <a:t>‹N°›</a:t>
            </a:fld>
            <a:endParaRPr lang="fr-FR" altLang="fr-FR"/>
          </a:p>
        </p:txBody>
      </p:sp>
    </p:spTree>
    <p:extLst>
      <p:ext uri="{BB962C8B-B14F-4D97-AF65-F5344CB8AC3E}">
        <p14:creationId xmlns:p14="http://schemas.microsoft.com/office/powerpoint/2010/main" xmlns="" val="375882051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HAPITRE_CONTEXTE">
    <p:spTree>
      <p:nvGrpSpPr>
        <p:cNvPr id="1" name=""/>
        <p:cNvGrpSpPr/>
        <p:nvPr/>
      </p:nvGrpSpPr>
      <p:grpSpPr>
        <a:xfrm>
          <a:off x="0" y="0"/>
          <a:ext cx="0" cy="0"/>
          <a:chOff x="0" y="0"/>
          <a:chExt cx="0" cy="0"/>
        </a:xfrm>
      </p:grpSpPr>
      <p:sp>
        <p:nvSpPr>
          <p:cNvPr id="4" name="Rectangle 8">
            <a:extLst>
              <a:ext uri="{FF2B5EF4-FFF2-40B4-BE49-F238E27FC236}">
                <a16:creationId xmlns:a16="http://schemas.microsoft.com/office/drawing/2014/main" xmlns="" id="{8860912A-8752-4651-B92B-F528FED49594}"/>
              </a:ext>
            </a:extLst>
          </p:cNvPr>
          <p:cNvSpPr>
            <a:spLocks noChangeArrowheads="1"/>
          </p:cNvSpPr>
          <p:nvPr userDrawn="1"/>
        </p:nvSpPr>
        <p:spPr bwMode="auto">
          <a:xfrm>
            <a:off x="0" y="0"/>
            <a:ext cx="9899650" cy="6246813"/>
          </a:xfrm>
          <a:prstGeom prst="rect">
            <a:avLst/>
          </a:prstGeom>
          <a:solidFill>
            <a:srgbClr val="59D5D9"/>
          </a:solidFill>
          <a:ln>
            <a:noFill/>
          </a:ln>
          <a:extLst>
            <a:ext uri="{91240B29-F687-4F45-9708-019B960494DF}">
              <a14:hiddenLine xmlns:a14="http://schemas.microsoft.com/office/drawing/2010/main" xmlns="" w="25400" algn="ctr">
                <a:solidFill>
                  <a:srgbClr val="000000"/>
                </a:solidFill>
                <a:miter lim="800000"/>
                <a:headEnd/>
                <a:tailEnd/>
              </a14:hiddenLine>
            </a:ext>
          </a:extLst>
        </p:spPr>
        <p:txBody>
          <a:bodyPr anchor="ctr"/>
          <a:lstStyle/>
          <a:p>
            <a:pPr algn="ctr"/>
            <a:endParaRPr lang="fr-FR" altLang="fr-FR" sz="1300">
              <a:solidFill>
                <a:srgbClr val="FFFFFF"/>
              </a:solidFill>
            </a:endParaRPr>
          </a:p>
        </p:txBody>
      </p:sp>
      <p:sp>
        <p:nvSpPr>
          <p:cNvPr id="5" name="Forme libre : forme 9">
            <a:extLst>
              <a:ext uri="{FF2B5EF4-FFF2-40B4-BE49-F238E27FC236}">
                <a16:creationId xmlns:a16="http://schemas.microsoft.com/office/drawing/2014/main" xmlns="" id="{7FE2C210-A1D1-43EB-973A-4660466BB0C0}"/>
              </a:ext>
            </a:extLst>
          </p:cNvPr>
          <p:cNvSpPr>
            <a:spLocks/>
          </p:cNvSpPr>
          <p:nvPr userDrawn="1"/>
        </p:nvSpPr>
        <p:spPr bwMode="auto">
          <a:xfrm>
            <a:off x="0" y="0"/>
            <a:ext cx="6335713" cy="6246813"/>
          </a:xfrm>
          <a:custGeom>
            <a:avLst/>
            <a:gdLst>
              <a:gd name="T0" fmla="*/ 0 w 5649670"/>
              <a:gd name="T1" fmla="*/ 0 h 6237288"/>
              <a:gd name="T2" fmla="*/ 20251772 w 5649670"/>
              <a:gd name="T3" fmla="*/ 0 h 6237288"/>
              <a:gd name="T4" fmla="*/ 20258991 w 5649670"/>
              <a:gd name="T5" fmla="*/ 4210119 h 6237288"/>
              <a:gd name="T6" fmla="*/ 20974577 w 5649670"/>
              <a:gd name="T7" fmla="*/ 4171549 h 6237288"/>
              <a:gd name="T8" fmla="*/ 25064812 w 5649670"/>
              <a:gd name="T9" fmla="*/ 3816205 h 6237288"/>
              <a:gd name="T10" fmla="*/ 21067457 w 5649670"/>
              <a:gd name="T11" fmla="*/ 4801094 h 6237288"/>
              <a:gd name="T12" fmla="*/ 20258991 w 5649670"/>
              <a:gd name="T13" fmla="*/ 4945915 h 6237288"/>
              <a:gd name="T14" fmla="*/ 20251827 w 5649670"/>
              <a:gd name="T15" fmla="*/ 6362254 h 6237288"/>
              <a:gd name="T16" fmla="*/ 0 w 5649670"/>
              <a:gd name="T17" fmla="*/ 6362254 h 62372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649670" h="6237288">
                <a:moveTo>
                  <a:pt x="0" y="0"/>
                </a:moveTo>
                <a:lnTo>
                  <a:pt x="4564799" y="0"/>
                </a:lnTo>
                <a:lnTo>
                  <a:pt x="4566426" y="4127425"/>
                </a:lnTo>
                <a:lnTo>
                  <a:pt x="4727721" y="4089612"/>
                </a:lnTo>
                <a:cubicBezTo>
                  <a:pt x="5316040" y="3938910"/>
                  <a:pt x="5649670" y="3741249"/>
                  <a:pt x="5649670" y="3741249"/>
                </a:cubicBezTo>
                <a:cubicBezTo>
                  <a:pt x="5649670" y="3741249"/>
                  <a:pt x="5336185" y="4223568"/>
                  <a:pt x="4748657" y="4706791"/>
                </a:cubicBezTo>
                <a:lnTo>
                  <a:pt x="4566426" y="4848768"/>
                </a:lnTo>
                <a:lnTo>
                  <a:pt x="4564811" y="6237288"/>
                </a:lnTo>
                <a:lnTo>
                  <a:pt x="0" y="6237288"/>
                </a:lnTo>
                <a:lnTo>
                  <a:pt x="0" y="0"/>
                </a:lnTo>
                <a:close/>
              </a:path>
            </a:pathLst>
          </a:custGeom>
          <a:solidFill>
            <a:schemeClr val="bg1"/>
          </a:solidFill>
          <a:ln>
            <a:noFill/>
          </a:ln>
          <a:extLst>
            <a:ext uri="{91240B29-F687-4F45-9708-019B960494DF}">
              <a14:hiddenLine xmlns:a14="http://schemas.microsoft.com/office/drawing/2010/main" xmlns="" w="25400" cap="flat" cmpd="sng" algn="ctr">
                <a:solidFill>
                  <a:srgbClr val="000000"/>
                </a:solidFill>
                <a:prstDash val="solid"/>
                <a:round/>
                <a:headEnd/>
                <a:tailEnd/>
              </a14:hiddenLine>
            </a:ext>
          </a:extLst>
        </p:spPr>
        <p:txBody>
          <a:bodyPr anchor="ctr"/>
          <a:lstStyle/>
          <a:p>
            <a:endParaRPr lang="fr-FR"/>
          </a:p>
        </p:txBody>
      </p:sp>
      <p:graphicFrame>
        <p:nvGraphicFramePr>
          <p:cNvPr id="6" name="Rectangle 2" hidden="1">
            <a:extLst>
              <a:ext uri="{FF2B5EF4-FFF2-40B4-BE49-F238E27FC236}">
                <a16:creationId xmlns:a16="http://schemas.microsoft.com/office/drawing/2014/main" xmlns="" id="{D2A1D783-68CE-4D02-84E9-FA26BE6AD922}"/>
              </a:ext>
            </a:extLst>
          </p:cNvPr>
          <p:cNvGraphicFramePr>
            <a:graphicFrameLocks/>
          </p:cNvGraphicFramePr>
          <p:nvPr>
            <p:custDataLst>
              <p:tags r:id="rId2"/>
            </p:custDataLst>
          </p:nvPr>
        </p:nvGraphicFramePr>
        <p:xfrm>
          <a:off x="-6350" y="0"/>
          <a:ext cx="171450" cy="158750"/>
        </p:xfrm>
        <a:graphic>
          <a:graphicData uri="http://schemas.openxmlformats.org/presentationml/2006/ole">
            <p:oleObj spid="_x0000_s48173" name="think-cell Slide" r:id="rId5" imgW="0" imgH="0" progId="">
              <p:embed/>
            </p:oleObj>
          </a:graphicData>
        </a:graphic>
      </p:graphicFrame>
      <p:pic>
        <p:nvPicPr>
          <p:cNvPr id="7" name="Graphique 5">
            <a:extLst>
              <a:ext uri="{FF2B5EF4-FFF2-40B4-BE49-F238E27FC236}">
                <a16:creationId xmlns:a16="http://schemas.microsoft.com/office/drawing/2014/main" xmlns="" id="{07262863-1DEF-486E-9D22-ABF905ADCD5F}"/>
              </a:ext>
            </a:extLst>
          </p:cNvPr>
          <p:cNvPicPr>
            <a:picLocks noChangeAspect="1" noChangeArrowheads="1"/>
          </p:cNvPicPr>
          <p:nvPr userDrawn="1"/>
        </p:nvPicPr>
        <p:blipFill>
          <a:blip r:embed="rId6" cstate="print">
            <a:extLst>
              <a:ext uri="{28A0092B-C50C-407E-A947-70E740481C1C}">
                <a14:useLocalDpi xmlns:a14="http://schemas.microsoft.com/office/drawing/2010/main" xmlns=""/>
              </a:ext>
            </a:extLst>
          </a:blip>
          <a:srcRect/>
          <a:stretch>
            <a:fillRect/>
          </a:stretch>
        </p:blipFill>
        <p:spPr bwMode="auto">
          <a:xfrm>
            <a:off x="8764588" y="6497638"/>
            <a:ext cx="941387"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8" name="Connecteur droit 12">
            <a:extLst>
              <a:ext uri="{FF2B5EF4-FFF2-40B4-BE49-F238E27FC236}">
                <a16:creationId xmlns:a16="http://schemas.microsoft.com/office/drawing/2014/main" xmlns="" id="{5789D22E-2AEE-413B-9D57-14325DAC5416}"/>
              </a:ext>
            </a:extLst>
          </p:cNvPr>
          <p:cNvCxnSpPr>
            <a:cxnSpLocks noChangeShapeType="1"/>
          </p:cNvCxnSpPr>
          <p:nvPr userDrawn="1"/>
        </p:nvCxnSpPr>
        <p:spPr bwMode="auto">
          <a:xfrm>
            <a:off x="8604250" y="6497638"/>
            <a:ext cx="0" cy="238125"/>
          </a:xfrm>
          <a:prstGeom prst="line">
            <a:avLst/>
          </a:prstGeom>
          <a:noFill/>
          <a:ln w="9525" algn="ctr">
            <a:solidFill>
              <a:srgbClr val="7F7F7F"/>
            </a:solidFill>
            <a:round/>
            <a:headEnd/>
            <a:tailEnd/>
          </a:ln>
          <a:extLst>
            <a:ext uri="{909E8E84-426E-40DD-AFC4-6F175D3DCCD1}">
              <a14:hiddenFill xmlns:a14="http://schemas.microsoft.com/office/drawing/2010/main" xmlns="">
                <a:noFill/>
              </a14:hiddenFill>
            </a:ext>
          </a:extLst>
        </p:spPr>
      </p:cxnSp>
      <p:sp>
        <p:nvSpPr>
          <p:cNvPr id="3" name="Espace réservé du texte 2"/>
          <p:cNvSpPr>
            <a:spLocks noGrp="1"/>
          </p:cNvSpPr>
          <p:nvPr>
            <p:ph type="body" idx="1"/>
          </p:nvPr>
        </p:nvSpPr>
        <p:spPr>
          <a:xfrm>
            <a:off x="506506" y="1476638"/>
            <a:ext cx="4518502" cy="553998"/>
          </a:xfrm>
          <a:prstGeom prst="rect">
            <a:avLst/>
          </a:prstGeom>
          <a:noFill/>
          <a:ln w="9525">
            <a:noFill/>
            <a:miter lim="800000"/>
            <a:headEnd/>
            <a:tailEnd/>
          </a:ln>
        </p:spPr>
        <p:txBody>
          <a:bodyPr wrap="none" anchor="b"/>
          <a:lstStyle>
            <a:lvl1pPr marL="0" indent="0" algn="l" rtl="0" fontAlgn="base">
              <a:spcBef>
                <a:spcPct val="0"/>
              </a:spcBef>
              <a:spcAft>
                <a:spcPct val="0"/>
              </a:spcAft>
              <a:buNone/>
              <a:defRPr lang="fr-FR" sz="3600" kern="1200" baseline="0" smtClean="0">
                <a:solidFill>
                  <a:srgbClr val="969696"/>
                </a:solidFill>
                <a:latin typeface="Arial" charset="0"/>
                <a:ea typeface="+mn-ea"/>
                <a:cs typeface="Arial" charset="0"/>
              </a:defRPr>
            </a:lvl1pPr>
            <a:lvl2pPr marL="457171" indent="0">
              <a:buNone/>
              <a:defRPr sz="1800"/>
            </a:lvl2pPr>
            <a:lvl3pPr marL="914342" indent="0">
              <a:buNone/>
              <a:defRPr sz="1600"/>
            </a:lvl3pPr>
            <a:lvl4pPr marL="1371513" indent="0">
              <a:buNone/>
              <a:defRPr sz="1400"/>
            </a:lvl4pPr>
            <a:lvl5pPr marL="1828684" indent="0">
              <a:buNone/>
              <a:defRPr sz="1400"/>
            </a:lvl5pPr>
            <a:lvl6pPr marL="2285855" indent="0">
              <a:buNone/>
              <a:defRPr sz="1400"/>
            </a:lvl6pPr>
            <a:lvl7pPr marL="2743026" indent="0">
              <a:buNone/>
              <a:defRPr sz="1400"/>
            </a:lvl7pPr>
            <a:lvl8pPr marL="3200198" indent="0">
              <a:buNone/>
              <a:defRPr sz="1400"/>
            </a:lvl8pPr>
            <a:lvl9pPr marL="3657369" indent="0">
              <a:buNone/>
              <a:defRPr sz="1400"/>
            </a:lvl9pPr>
          </a:lstStyle>
          <a:p>
            <a:pPr lvl="0"/>
            <a:r>
              <a:rPr lang="fr-FR" dirty="0"/>
              <a:t>Cliquez pour modifier les styles du texte du masque</a:t>
            </a:r>
          </a:p>
        </p:txBody>
      </p:sp>
      <p:sp>
        <p:nvSpPr>
          <p:cNvPr id="9" name="Espace réservé du numéro de diapositive 5">
            <a:extLst>
              <a:ext uri="{FF2B5EF4-FFF2-40B4-BE49-F238E27FC236}">
                <a16:creationId xmlns:a16="http://schemas.microsoft.com/office/drawing/2014/main" xmlns="" id="{51107752-C2CA-422F-9118-5DAC4BEF1D8F}"/>
              </a:ext>
            </a:extLst>
          </p:cNvPr>
          <p:cNvSpPr>
            <a:spLocks noGrp="1" noChangeArrowheads="1"/>
          </p:cNvSpPr>
          <p:nvPr>
            <p:ph type="sldNum" sz="quarter" idx="10"/>
            <p:custDataLst>
              <p:tags r:id="rId3"/>
            </p:custDataLst>
          </p:nvPr>
        </p:nvSpPr>
        <p:spPr/>
        <p:txBody>
          <a:bodyPr/>
          <a:lstStyle>
            <a:lvl1pPr>
              <a:defRPr/>
            </a:lvl1pPr>
          </a:lstStyle>
          <a:p>
            <a:pPr>
              <a:defRPr/>
            </a:pPr>
            <a:fld id="{D6AF3353-C85F-4AEF-AEB1-0E0952726F04}" type="slidenum">
              <a:rPr lang="fr-FR" altLang="fr-FR"/>
              <a:pPr>
                <a:defRPr/>
              </a:pPr>
              <a:t>‹N°›</a:t>
            </a:fld>
            <a:endParaRPr lang="fr-FR" altLang="fr-FR"/>
          </a:p>
        </p:txBody>
      </p:sp>
      <p:sp>
        <p:nvSpPr>
          <p:cNvPr id="10" name="PIED_PAGE_DOC">
            <a:extLst>
              <a:ext uri="{FF2B5EF4-FFF2-40B4-BE49-F238E27FC236}">
                <a16:creationId xmlns:a16="http://schemas.microsoft.com/office/drawing/2014/main" xmlns="" id="{65786753-CD41-4D8B-9CC7-0F43ACD2513B}"/>
              </a:ext>
            </a:extLst>
          </p:cNvPr>
          <p:cNvSpPr>
            <a:spLocks noGrp="1" noChangeArrowheads="1"/>
          </p:cNvSpPr>
          <p:nvPr>
            <p:ph type="ftr" sz="quarter" idx="11"/>
          </p:nvPr>
        </p:nvSpPr>
        <p:spPr/>
        <p:txBody>
          <a:bodyPr/>
          <a:lstStyle>
            <a:lvl1pPr>
              <a:defRPr/>
            </a:lvl1pPr>
          </a:lstStyle>
          <a:p>
            <a:pPr>
              <a:defRPr/>
            </a:pPr>
            <a:r>
              <a:rPr lang="fr-FR" altLang="fr-FR"/>
              <a:t>RESULTATS 2019  -  NOM DU GROUPE</a:t>
            </a:r>
          </a:p>
        </p:txBody>
      </p:sp>
    </p:spTree>
    <p:extLst>
      <p:ext uri="{BB962C8B-B14F-4D97-AF65-F5344CB8AC3E}">
        <p14:creationId xmlns:p14="http://schemas.microsoft.com/office/powerpoint/2010/main" xmlns="" val="365028378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PAGE_NORMAL_CONTEXTE">
    <p:spTree>
      <p:nvGrpSpPr>
        <p:cNvPr id="1" name=""/>
        <p:cNvGrpSpPr/>
        <p:nvPr/>
      </p:nvGrpSpPr>
      <p:grpSpPr>
        <a:xfrm>
          <a:off x="0" y="0"/>
          <a:ext cx="0" cy="0"/>
          <a:chOff x="0" y="0"/>
          <a:chExt cx="0" cy="0"/>
        </a:xfrm>
      </p:grpSpPr>
      <p:graphicFrame>
        <p:nvGraphicFramePr>
          <p:cNvPr id="3" name="Rectangle 2" hidden="1">
            <a:extLst>
              <a:ext uri="{FF2B5EF4-FFF2-40B4-BE49-F238E27FC236}">
                <a16:creationId xmlns:a16="http://schemas.microsoft.com/office/drawing/2014/main" xmlns="" id="{D574763E-B0F9-4B08-BB51-2DF50B1AFC46}"/>
              </a:ext>
            </a:extLst>
          </p:cNvPr>
          <p:cNvGraphicFramePr>
            <a:graphicFrameLocks/>
          </p:cNvGraphicFramePr>
          <p:nvPr>
            <p:custDataLst>
              <p:tags r:id="rId2"/>
            </p:custDataLst>
          </p:nvPr>
        </p:nvGraphicFramePr>
        <p:xfrm>
          <a:off x="-6350" y="0"/>
          <a:ext cx="171450" cy="158750"/>
        </p:xfrm>
        <a:graphic>
          <a:graphicData uri="http://schemas.openxmlformats.org/presentationml/2006/ole">
            <p:oleObj spid="_x0000_s49197" name="think-cell Slide" r:id="rId5" imgW="0" imgH="0" progId="">
              <p:embed/>
            </p:oleObj>
          </a:graphicData>
        </a:graphic>
      </p:graphicFrame>
      <p:pic>
        <p:nvPicPr>
          <p:cNvPr id="4" name="Graphique 5">
            <a:extLst>
              <a:ext uri="{FF2B5EF4-FFF2-40B4-BE49-F238E27FC236}">
                <a16:creationId xmlns:a16="http://schemas.microsoft.com/office/drawing/2014/main" xmlns="" id="{B2C1BD76-5ABC-4127-9D80-C31FC909EC06}"/>
              </a:ext>
            </a:extLst>
          </p:cNvPr>
          <p:cNvPicPr>
            <a:picLocks noChangeAspect="1" noChangeArrowheads="1"/>
          </p:cNvPicPr>
          <p:nvPr userDrawn="1"/>
        </p:nvPicPr>
        <p:blipFill>
          <a:blip r:embed="rId6" cstate="print">
            <a:extLst>
              <a:ext uri="{28A0092B-C50C-407E-A947-70E740481C1C}">
                <a14:useLocalDpi xmlns:a14="http://schemas.microsoft.com/office/drawing/2010/main" xmlns=""/>
              </a:ext>
            </a:extLst>
          </a:blip>
          <a:srcRect/>
          <a:stretch>
            <a:fillRect/>
          </a:stretch>
        </p:blipFill>
        <p:spPr bwMode="auto">
          <a:xfrm>
            <a:off x="8764588" y="6497638"/>
            <a:ext cx="941387"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Connecteur droit 10">
            <a:extLst>
              <a:ext uri="{FF2B5EF4-FFF2-40B4-BE49-F238E27FC236}">
                <a16:creationId xmlns:a16="http://schemas.microsoft.com/office/drawing/2014/main" xmlns="" id="{B5367BF5-E1D7-4C22-9E87-904C1362199A}"/>
              </a:ext>
            </a:extLst>
          </p:cNvPr>
          <p:cNvCxnSpPr>
            <a:cxnSpLocks noChangeShapeType="1"/>
          </p:cNvCxnSpPr>
          <p:nvPr userDrawn="1"/>
        </p:nvCxnSpPr>
        <p:spPr bwMode="auto">
          <a:xfrm>
            <a:off x="8604250" y="6497638"/>
            <a:ext cx="0" cy="238125"/>
          </a:xfrm>
          <a:prstGeom prst="line">
            <a:avLst/>
          </a:prstGeom>
          <a:noFill/>
          <a:ln w="9525" algn="ctr">
            <a:solidFill>
              <a:srgbClr val="7F7F7F"/>
            </a:solidFill>
            <a:round/>
            <a:headEnd/>
            <a:tailEnd/>
          </a:ln>
          <a:extLst>
            <a:ext uri="{909E8E84-426E-40DD-AFC4-6F175D3DCCD1}">
              <a14:hiddenFill xmlns:a14="http://schemas.microsoft.com/office/drawing/2010/main" xmlns="">
                <a:noFill/>
              </a14:hiddenFill>
            </a:ext>
          </a:extLst>
        </p:spPr>
      </p:cxnSp>
      <p:sp>
        <p:nvSpPr>
          <p:cNvPr id="10" name="Titre 1"/>
          <p:cNvSpPr>
            <a:spLocks noGrp="1"/>
          </p:cNvSpPr>
          <p:nvPr>
            <p:ph type="title"/>
          </p:nvPr>
        </p:nvSpPr>
        <p:spPr>
          <a:xfrm>
            <a:off x="168558" y="460890"/>
            <a:ext cx="8780075" cy="415498"/>
          </a:xfrm>
        </p:spPr>
        <p:txBody>
          <a:bodyPr/>
          <a:lstStyle/>
          <a:p>
            <a:r>
              <a:rPr lang="fr-FR" dirty="0"/>
              <a:t>Modifiez le style du titre</a:t>
            </a:r>
          </a:p>
        </p:txBody>
      </p:sp>
      <p:sp>
        <p:nvSpPr>
          <p:cNvPr id="6" name="Espace réservé du pied de page 3">
            <a:extLst>
              <a:ext uri="{FF2B5EF4-FFF2-40B4-BE49-F238E27FC236}">
                <a16:creationId xmlns:a16="http://schemas.microsoft.com/office/drawing/2014/main" xmlns="" id="{11739AFA-2F57-4BA8-86AA-6F8F243D5FA8}"/>
              </a:ext>
            </a:extLst>
          </p:cNvPr>
          <p:cNvSpPr>
            <a:spLocks noGrp="1" noChangeArrowheads="1"/>
          </p:cNvSpPr>
          <p:nvPr>
            <p:ph type="ftr" sz="quarter" idx="10"/>
          </p:nvPr>
        </p:nvSpPr>
        <p:spPr/>
        <p:txBody>
          <a:bodyPr/>
          <a:lstStyle>
            <a:lvl1pPr>
              <a:defRPr/>
            </a:lvl1pPr>
          </a:lstStyle>
          <a:p>
            <a:pPr>
              <a:defRPr/>
            </a:pPr>
            <a:r>
              <a:rPr lang="fr-FR" altLang="fr-FR"/>
              <a:t>RESULTATS 2019  -  NOM DU GROUPE</a:t>
            </a:r>
          </a:p>
        </p:txBody>
      </p:sp>
      <p:sp>
        <p:nvSpPr>
          <p:cNvPr id="7" name="Espace réservé du numéro de diapositive 7">
            <a:extLst>
              <a:ext uri="{FF2B5EF4-FFF2-40B4-BE49-F238E27FC236}">
                <a16:creationId xmlns:a16="http://schemas.microsoft.com/office/drawing/2014/main" xmlns="" id="{5FBCFF46-C541-4600-A46C-BE6D38A30709}"/>
              </a:ext>
            </a:extLst>
          </p:cNvPr>
          <p:cNvSpPr>
            <a:spLocks noGrp="1" noChangeArrowheads="1"/>
          </p:cNvSpPr>
          <p:nvPr>
            <p:ph type="sldNum" sz="quarter" idx="11"/>
            <p:custDataLst>
              <p:tags r:id="rId3"/>
            </p:custDataLst>
          </p:nvPr>
        </p:nvSpPr>
        <p:spPr/>
        <p:txBody>
          <a:bodyPr/>
          <a:lstStyle>
            <a:lvl1pPr>
              <a:defRPr/>
            </a:lvl1pPr>
          </a:lstStyle>
          <a:p>
            <a:pPr>
              <a:defRPr/>
            </a:pPr>
            <a:fld id="{AEADEF3D-D395-4C6F-A008-DC947DCC3F2F}" type="slidenum">
              <a:rPr lang="fr-FR" altLang="fr-FR"/>
              <a:pPr>
                <a:defRPr/>
              </a:pPr>
              <a:t>‹N°›</a:t>
            </a:fld>
            <a:endParaRPr lang="fr-FR" altLang="fr-FR"/>
          </a:p>
        </p:txBody>
      </p:sp>
    </p:spTree>
    <p:extLst>
      <p:ext uri="{BB962C8B-B14F-4D97-AF65-F5344CB8AC3E}">
        <p14:creationId xmlns:p14="http://schemas.microsoft.com/office/powerpoint/2010/main" xmlns="" val="1625519386"/>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Modifiez le style du titre</a:t>
            </a:r>
          </a:p>
        </p:txBody>
      </p:sp>
      <p:sp>
        <p:nvSpPr>
          <p:cNvPr id="3" name="Rectangle 3">
            <a:extLst>
              <a:ext uri="{FF2B5EF4-FFF2-40B4-BE49-F238E27FC236}">
                <a16:creationId xmlns:a16="http://schemas.microsoft.com/office/drawing/2014/main" xmlns="" id="{7A8FDDB8-BA91-4C01-B701-3EF640113D5C}"/>
              </a:ext>
            </a:extLst>
          </p:cNvPr>
          <p:cNvSpPr>
            <a:spLocks noGrp="1" noChangeArrowheads="1"/>
          </p:cNvSpPr>
          <p:nvPr>
            <p:ph type="sldNum" sz="quarter" idx="10"/>
            <p:custDataLst>
              <p:tags r:id="rId1"/>
            </p:custDataLst>
          </p:nvPr>
        </p:nvSpPr>
        <p:spPr>
          <a:ln/>
        </p:spPr>
        <p:txBody>
          <a:bodyPr/>
          <a:lstStyle>
            <a:lvl1pPr>
              <a:defRPr/>
            </a:lvl1pPr>
          </a:lstStyle>
          <a:p>
            <a:pPr>
              <a:defRPr/>
            </a:pPr>
            <a:fld id="{DAF113FB-7329-4099-A4A9-B29841DB5ACB}" type="slidenum">
              <a:rPr lang="fr-FR" altLang="fr-FR"/>
              <a:pPr>
                <a:defRPr/>
              </a:pPr>
              <a:t>‹N°›</a:t>
            </a:fld>
            <a:endParaRPr lang="fr-FR" altLang="fr-FR" dirty="0"/>
          </a:p>
        </p:txBody>
      </p:sp>
      <p:sp>
        <p:nvSpPr>
          <p:cNvPr id="4" name="PIED_PAGE_DOC">
            <a:extLst>
              <a:ext uri="{FF2B5EF4-FFF2-40B4-BE49-F238E27FC236}">
                <a16:creationId xmlns:a16="http://schemas.microsoft.com/office/drawing/2014/main" xmlns="" id="{8D027AA4-D294-43B9-B832-0A2811ECB7C0}"/>
              </a:ext>
            </a:extLst>
          </p:cNvPr>
          <p:cNvSpPr>
            <a:spLocks noGrp="1" noChangeArrowheads="1"/>
          </p:cNvSpPr>
          <p:nvPr>
            <p:ph type="ftr" sz="quarter" idx="11"/>
          </p:nvPr>
        </p:nvSpPr>
        <p:spPr>
          <a:ln/>
        </p:spPr>
        <p:txBody>
          <a:bodyPr/>
          <a:lstStyle>
            <a:lvl1pPr>
              <a:defRPr/>
            </a:lvl1pPr>
          </a:lstStyle>
          <a:p>
            <a:pPr>
              <a:defRPr/>
            </a:pPr>
            <a:r>
              <a:rPr lang="fr-FR" altLang="fr-FR"/>
              <a:t>RESULTATS 2019  -  NOM DU GROUPE</a:t>
            </a:r>
          </a:p>
        </p:txBody>
      </p:sp>
    </p:spTree>
    <p:extLst>
      <p:ext uri="{BB962C8B-B14F-4D97-AF65-F5344CB8AC3E}">
        <p14:creationId xmlns:p14="http://schemas.microsoft.com/office/powerpoint/2010/main" xmlns="" val="5636219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AAECA3A0-76C2-4208-8FAD-B6E7ABB0BC62}"/>
              </a:ext>
            </a:extLst>
          </p:cNvPr>
          <p:cNvSpPr>
            <a:spLocks noGrp="1"/>
          </p:cNvSpPr>
          <p:nvPr>
            <p:ph type="dt" sz="half" idx="10"/>
          </p:nvPr>
        </p:nvSpPr>
        <p:spPr/>
        <p:txBody>
          <a:bodyPr/>
          <a:lstStyle/>
          <a:p>
            <a:endParaRPr lang="fr-FR" dirty="0"/>
          </a:p>
        </p:txBody>
      </p:sp>
    </p:spTree>
    <p:extLst>
      <p:ext uri="{BB962C8B-B14F-4D97-AF65-F5344CB8AC3E}">
        <p14:creationId xmlns:p14="http://schemas.microsoft.com/office/powerpoint/2010/main" xmlns="" val="253779518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oleObject" Target="../embeddings/oleObject1.bin"/><Relationship Id="rId5" Type="http://schemas.openxmlformats.org/officeDocument/2006/relationships/slideLayout" Target="../slideLayouts/slideLayout5.xml"/><Relationship Id="rId10" Type="http://schemas.openxmlformats.org/officeDocument/2006/relationships/tags" Target="../tags/tag3.xml"/><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026" name="Rectangle 2" hidden="1">
            <a:extLst>
              <a:ext uri="{FF2B5EF4-FFF2-40B4-BE49-F238E27FC236}">
                <a16:creationId xmlns:a16="http://schemas.microsoft.com/office/drawing/2014/main" xmlns="" id="{BFF10170-B79E-4058-8222-288AB3179D9E}"/>
              </a:ext>
            </a:extLst>
          </p:cNvPr>
          <p:cNvGraphicFramePr>
            <a:graphicFrameLocks/>
          </p:cNvGraphicFramePr>
          <p:nvPr>
            <p:custDataLst>
              <p:tags r:id="rId9"/>
            </p:custDataLst>
          </p:nvPr>
        </p:nvGraphicFramePr>
        <p:xfrm>
          <a:off x="-6350" y="0"/>
          <a:ext cx="171450" cy="158750"/>
        </p:xfrm>
        <a:graphic>
          <a:graphicData uri="http://schemas.openxmlformats.org/presentationml/2006/ole">
            <p:oleObj spid="_x0000_s1076" name="think-cell Slide" r:id="rId11" imgW="0" imgH="0" progId="">
              <p:embed/>
            </p:oleObj>
          </a:graphicData>
        </a:graphic>
      </p:graphicFrame>
      <p:sp>
        <p:nvSpPr>
          <p:cNvPr id="1027" name="Rectangle 3">
            <a:extLst>
              <a:ext uri="{FF2B5EF4-FFF2-40B4-BE49-F238E27FC236}">
                <a16:creationId xmlns:a16="http://schemas.microsoft.com/office/drawing/2014/main" xmlns="" id="{F7779AD2-F885-4518-ACA1-AFE8EF9270B9}"/>
              </a:ext>
            </a:extLst>
          </p:cNvPr>
          <p:cNvSpPr>
            <a:spLocks noGrp="1" noChangeArrowheads="1"/>
          </p:cNvSpPr>
          <p:nvPr>
            <p:ph type="sldNum" sz="quarter" idx="4"/>
            <p:custDataLst>
              <p:tags r:id="rId10"/>
            </p:custDataLst>
          </p:nvPr>
        </p:nvSpPr>
        <p:spPr bwMode="auto">
          <a:xfrm>
            <a:off x="8099425" y="6443663"/>
            <a:ext cx="396875" cy="331787"/>
          </a:xfrm>
          <a:prstGeom prst="rect">
            <a:avLst/>
          </a:prstGeom>
          <a:noFill/>
          <a:ln>
            <a:noFill/>
          </a:ln>
        </p:spPr>
        <p:txBody>
          <a:bodyPr vert="horz" wrap="none" lIns="0" tIns="0" rIns="0" bIns="0" numCol="1" anchor="ctr" anchorCtr="1" compatLnSpc="1">
            <a:prstTxWarp prst="textNoShape">
              <a:avLst/>
            </a:prstTxWarp>
          </a:bodyPr>
          <a:lstStyle>
            <a:lvl1pPr algn="ctr" eaLnBrk="1" hangingPunct="1">
              <a:defRPr sz="1200" b="1">
                <a:solidFill>
                  <a:schemeClr val="tx1">
                    <a:lumMod val="50000"/>
                    <a:lumOff val="50000"/>
                  </a:schemeClr>
                </a:solidFill>
              </a:defRPr>
            </a:lvl1pPr>
          </a:lstStyle>
          <a:p>
            <a:pPr>
              <a:defRPr/>
            </a:pPr>
            <a:fld id="{BCB33BE4-EA6D-41D4-9DBD-5325D1B51342}" type="slidenum">
              <a:rPr lang="fr-FR" altLang="fr-FR"/>
              <a:pPr>
                <a:defRPr/>
              </a:pPr>
              <a:t>‹N°›</a:t>
            </a:fld>
            <a:endParaRPr lang="fr-FR" altLang="fr-FR" dirty="0"/>
          </a:p>
        </p:txBody>
      </p:sp>
      <p:sp>
        <p:nvSpPr>
          <p:cNvPr id="1028" name="PIED_PAGE_DOC">
            <a:extLst>
              <a:ext uri="{FF2B5EF4-FFF2-40B4-BE49-F238E27FC236}">
                <a16:creationId xmlns:a16="http://schemas.microsoft.com/office/drawing/2014/main" xmlns="" id="{3B22BFF3-F994-46BC-A684-0D816C43FC01}"/>
              </a:ext>
            </a:extLst>
          </p:cNvPr>
          <p:cNvSpPr>
            <a:spLocks noGrp="1" noChangeArrowheads="1"/>
          </p:cNvSpPr>
          <p:nvPr>
            <p:ph type="ftr" sz="quarter" idx="3"/>
          </p:nvPr>
        </p:nvSpPr>
        <p:spPr bwMode="auto">
          <a:xfrm>
            <a:off x="2627313" y="6567488"/>
            <a:ext cx="467995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34" tIns="45718" rIns="91434" bIns="45718" numCol="1" anchor="t" anchorCtr="0" compatLnSpc="1">
            <a:prstTxWarp prst="textNoShape">
              <a:avLst/>
            </a:prstTxWarp>
          </a:bodyPr>
          <a:lstStyle>
            <a:lvl1pPr algn="ctr" eaLnBrk="1" hangingPunct="1">
              <a:defRPr sz="1000" b="1">
                <a:solidFill>
                  <a:srgbClr val="4D4D4D"/>
                </a:solidFill>
              </a:defRPr>
            </a:lvl1pPr>
          </a:lstStyle>
          <a:p>
            <a:pPr>
              <a:defRPr/>
            </a:pPr>
            <a:r>
              <a:rPr lang="fr-FR" altLang="fr-FR"/>
              <a:t>RESULTATS 2019  -  NOM DU GROUPE</a:t>
            </a:r>
          </a:p>
        </p:txBody>
      </p:sp>
      <p:pic>
        <p:nvPicPr>
          <p:cNvPr id="1029" name="Graphique 5">
            <a:extLst>
              <a:ext uri="{FF2B5EF4-FFF2-40B4-BE49-F238E27FC236}">
                <a16:creationId xmlns:a16="http://schemas.microsoft.com/office/drawing/2014/main" xmlns="" id="{AE18B61D-770D-4E99-85DA-4DCC2C65CDB2}"/>
              </a:ext>
            </a:extLst>
          </p:cNvPr>
          <p:cNvPicPr>
            <a:picLocks noChangeAspect="1" noChangeArrowheads="1"/>
          </p:cNvPicPr>
          <p:nvPr userDrawn="1"/>
        </p:nvPicPr>
        <p:blipFill>
          <a:blip r:embed="rId12" cstate="print">
            <a:extLst>
              <a:ext uri="{28A0092B-C50C-407E-A947-70E740481C1C}">
                <a14:useLocalDpi xmlns:a14="http://schemas.microsoft.com/office/drawing/2010/main" xmlns=""/>
              </a:ext>
            </a:extLst>
          </a:blip>
          <a:srcRect/>
          <a:stretch>
            <a:fillRect/>
          </a:stretch>
        </p:blipFill>
        <p:spPr bwMode="auto">
          <a:xfrm>
            <a:off x="8764588" y="6497638"/>
            <a:ext cx="941387" cy="23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030" name="Connecteur droit 6">
            <a:extLst>
              <a:ext uri="{FF2B5EF4-FFF2-40B4-BE49-F238E27FC236}">
                <a16:creationId xmlns:a16="http://schemas.microsoft.com/office/drawing/2014/main" xmlns="" id="{9E1F4ED0-FB7F-42DF-BB89-364DC9EF137C}"/>
              </a:ext>
            </a:extLst>
          </p:cNvPr>
          <p:cNvCxnSpPr>
            <a:cxnSpLocks noChangeShapeType="1"/>
          </p:cNvCxnSpPr>
          <p:nvPr userDrawn="1"/>
        </p:nvCxnSpPr>
        <p:spPr bwMode="auto">
          <a:xfrm>
            <a:off x="8604250" y="6497638"/>
            <a:ext cx="0" cy="238125"/>
          </a:xfrm>
          <a:prstGeom prst="line">
            <a:avLst/>
          </a:prstGeom>
          <a:noFill/>
          <a:ln w="9525" algn="ctr">
            <a:solidFill>
              <a:srgbClr val="7F7F7F"/>
            </a:solidFill>
            <a:round/>
            <a:headEnd/>
            <a:tailEnd/>
          </a:ln>
          <a:extLst>
            <a:ext uri="{909E8E84-426E-40DD-AFC4-6F175D3DCCD1}">
              <a14:hiddenFill xmlns:a14="http://schemas.microsoft.com/office/drawing/2010/main" xmlns="">
                <a:noFill/>
              </a14:hiddenFill>
            </a:ext>
          </a:extLst>
        </p:spPr>
      </p:cxnSp>
      <p:sp>
        <p:nvSpPr>
          <p:cNvPr id="1031" name="Espace réservé du titre 1">
            <a:extLst>
              <a:ext uri="{FF2B5EF4-FFF2-40B4-BE49-F238E27FC236}">
                <a16:creationId xmlns:a16="http://schemas.microsoft.com/office/drawing/2014/main" xmlns="" id="{741BE147-448B-43CA-8DB9-4D1D3F1322B0}"/>
              </a:ext>
            </a:extLst>
          </p:cNvPr>
          <p:cNvSpPr>
            <a:spLocks noGrp="1"/>
          </p:cNvSpPr>
          <p:nvPr>
            <p:ph type="title"/>
          </p:nvPr>
        </p:nvSpPr>
        <p:spPr bwMode="auto">
          <a:xfrm>
            <a:off x="168275" y="460375"/>
            <a:ext cx="8780463" cy="415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fr-FR" altLang="fr-FR"/>
              <a:t>Modifiez le style du titre</a:t>
            </a:r>
          </a:p>
        </p:txBody>
      </p:sp>
      <p:sp>
        <p:nvSpPr>
          <p:cNvPr id="8" name="Espace réservé du texte 2">
            <a:extLst>
              <a:ext uri="{FF2B5EF4-FFF2-40B4-BE49-F238E27FC236}">
                <a16:creationId xmlns:a16="http://schemas.microsoft.com/office/drawing/2014/main" xmlns="" id="{D656C8E2-F81C-9241-BA8F-F5F3AB075E86}"/>
              </a:ext>
            </a:extLst>
          </p:cNvPr>
          <p:cNvSpPr>
            <a:spLocks noGrp="1"/>
          </p:cNvSpPr>
          <p:nvPr>
            <p:ph type="body" idx="1"/>
          </p:nvPr>
        </p:nvSpPr>
        <p:spPr>
          <a:xfrm>
            <a:off x="180975" y="1676400"/>
            <a:ext cx="8786813" cy="1392238"/>
          </a:xfrm>
          <a:prstGeom prst="rect">
            <a:avLst/>
          </a:prstGeom>
        </p:spPr>
        <p:txBody>
          <a:bodyPr vert="horz" wrap="square" lIns="0" tIns="0" rIns="0" bIns="0" rtlCol="0" anchor="t" anchorCtr="0">
            <a:sp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cSld>
  <p:clrMap bg1="lt1" tx1="dk1" bg2="lt2" tx2="dk2" accent1="accent1" accent2="accent2" accent3="accent3" accent4="accent4" accent5="accent5" accent6="accent6" hlink="hlink" folHlink="folHlink"/>
  <p:sldLayoutIdLst>
    <p:sldLayoutId id="2147484753" r:id="rId1"/>
    <p:sldLayoutId id="2147484754" r:id="rId2"/>
    <p:sldLayoutId id="2147484755" r:id="rId3"/>
    <p:sldLayoutId id="2147484756" r:id="rId4"/>
    <p:sldLayoutId id="2147484752" r:id="rId5"/>
    <p:sldLayoutId id="2147484757" r:id="rId6"/>
  </p:sldLayoutIdLst>
  <p:transition>
    <p:fade/>
  </p:transition>
  <p:hf hdr="0" dt="0"/>
  <p:txStyles>
    <p:titleStyle>
      <a:lvl1pPr algn="l" defTabSz="684213" rtl="0" eaLnBrk="0" fontAlgn="base" hangingPunct="0">
        <a:lnSpc>
          <a:spcPct val="90000"/>
        </a:lnSpc>
        <a:spcBef>
          <a:spcPct val="0"/>
        </a:spcBef>
        <a:spcAft>
          <a:spcPct val="0"/>
        </a:spcAft>
        <a:defRPr lang="fr-FR" sz="3000" b="1" kern="1200" dirty="0">
          <a:solidFill>
            <a:srgbClr val="FF4B33"/>
          </a:solidFill>
          <a:latin typeface="+mj-lt"/>
          <a:ea typeface="+mj-ea"/>
          <a:cs typeface="+mj-cs"/>
        </a:defRPr>
      </a:lvl1pPr>
      <a:lvl2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2pPr>
      <a:lvl3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3pPr>
      <a:lvl4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4pPr>
      <a:lvl5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5pPr>
      <a:lvl6pPr marL="457171"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6pPr>
      <a:lvl7pPr marL="914342"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7pPr>
      <a:lvl8pPr marL="1371513"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8pPr>
      <a:lvl9pPr marL="1828684"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9pPr>
    </p:titleStyle>
    <p:bodyStyle>
      <a:lvl1pPr marL="341313" indent="-341313" algn="l" defTabSz="892175" rtl="0" eaLnBrk="0" fontAlgn="base" hangingPunct="0">
        <a:spcBef>
          <a:spcPct val="20000"/>
        </a:spcBef>
        <a:spcAft>
          <a:spcPct val="0"/>
        </a:spcAft>
        <a:buClr>
          <a:schemeClr val="bg1"/>
        </a:buClr>
        <a:buSzPct val="100000"/>
        <a:buChar char="•"/>
        <a:defRPr lang="fr-FR" sz="1600" b="1" kern="1200" cap="all" dirty="0">
          <a:solidFill>
            <a:srgbClr val="FF4B33"/>
          </a:solidFill>
          <a:latin typeface="+mn-lt"/>
          <a:ea typeface="+mn-ea"/>
          <a:cs typeface="+mn-cs"/>
        </a:defRPr>
      </a:lvl1pPr>
      <a:lvl2pPr algn="l" defTabSz="684213" rtl="0" eaLnBrk="0" fontAlgn="base" hangingPunct="0">
        <a:spcBef>
          <a:spcPts val="600"/>
        </a:spcBef>
        <a:spcAft>
          <a:spcPct val="0"/>
        </a:spcAft>
        <a:buClr>
          <a:schemeClr val="bg1"/>
        </a:buClr>
        <a:buFont typeface="Arial" panose="020B0604020202020204" pitchFamily="34" charset="0"/>
        <a:defRPr lang="fr-FR" sz="1400" kern="1200" dirty="0">
          <a:solidFill>
            <a:schemeClr val="tx1"/>
          </a:solidFill>
          <a:latin typeface="+mn-lt"/>
          <a:ea typeface="+mn-ea"/>
          <a:cs typeface="+mn-cs"/>
        </a:defRPr>
      </a:lvl2pPr>
      <a:lvl3pPr algn="l" defTabSz="684213" rtl="0" eaLnBrk="0" fontAlgn="base" hangingPunct="0">
        <a:spcBef>
          <a:spcPts val="600"/>
        </a:spcBef>
        <a:spcAft>
          <a:spcPct val="0"/>
        </a:spcAft>
        <a:buClr>
          <a:schemeClr val="tx2"/>
        </a:buClr>
        <a:buFont typeface="Arial" panose="020B0604020202020204" pitchFamily="34" charset="0"/>
        <a:defRPr lang="fr-FR" sz="1400" kern="1200" dirty="0">
          <a:solidFill>
            <a:schemeClr val="tx1"/>
          </a:solidFill>
          <a:latin typeface="+mn-lt"/>
          <a:ea typeface="+mn-ea"/>
          <a:cs typeface="+mn-cs"/>
        </a:defRPr>
      </a:lvl3pPr>
      <a:lvl4pPr algn="l" defTabSz="684213" rtl="0" eaLnBrk="0" fontAlgn="base" hangingPunct="0">
        <a:spcBef>
          <a:spcPts val="600"/>
        </a:spcBef>
        <a:spcAft>
          <a:spcPct val="0"/>
        </a:spcAft>
        <a:buFont typeface="Arial" panose="020B0604020202020204" pitchFamily="34" charset="0"/>
        <a:defRPr lang="fr-FR" sz="1400" kern="1200" dirty="0">
          <a:solidFill>
            <a:schemeClr val="tx1"/>
          </a:solidFill>
          <a:latin typeface="+mn-lt"/>
          <a:ea typeface="+mn-ea"/>
          <a:cs typeface="+mn-cs"/>
        </a:defRPr>
      </a:lvl4pPr>
      <a:lvl5pPr algn="l" defTabSz="684213" rtl="0" eaLnBrk="0" fontAlgn="base" hangingPunct="0">
        <a:spcBef>
          <a:spcPts val="600"/>
        </a:spcBef>
        <a:spcAft>
          <a:spcPct val="0"/>
        </a:spcAft>
        <a:buClr>
          <a:schemeClr val="tx1"/>
        </a:buClr>
        <a:buFont typeface="Arial" panose="020B0604020202020204" pitchFamily="34" charset="0"/>
        <a:defRPr lang="fr-FR" sz="1400" kern="1200" dirty="0">
          <a:solidFill>
            <a:schemeClr val="tx1"/>
          </a:solidFill>
          <a:latin typeface="+mn-lt"/>
          <a:ea typeface="+mn-ea"/>
          <a:cs typeface="+mn-cs"/>
        </a:defRPr>
      </a:lvl5pPr>
      <a:lvl6pPr marL="1452471"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6pPr>
      <a:lvl7pPr marL="1909643"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7pPr>
      <a:lvl8pPr marL="2366814"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8pPr>
      <a:lvl9pPr marL="2823985"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9pPr>
    </p:bodyStyle>
    <p:otherStyle>
      <a:defPPr>
        <a:defRPr lang="fr-FR"/>
      </a:defPPr>
      <a:lvl1pPr marL="0" algn="l" defTabSz="914342" rtl="0" eaLnBrk="1" latinLnBrk="0" hangingPunct="1">
        <a:defRPr sz="1800" kern="1200">
          <a:solidFill>
            <a:schemeClr val="tx1"/>
          </a:solidFill>
          <a:latin typeface="+mn-lt"/>
          <a:ea typeface="+mn-ea"/>
          <a:cs typeface="+mn-cs"/>
        </a:defRPr>
      </a:lvl1pPr>
      <a:lvl2pPr marL="457171" algn="l" defTabSz="914342" rtl="0" eaLnBrk="1" latinLnBrk="0" hangingPunct="1">
        <a:defRPr sz="1800" kern="1200">
          <a:solidFill>
            <a:schemeClr val="tx1"/>
          </a:solidFill>
          <a:latin typeface="+mn-lt"/>
          <a:ea typeface="+mn-ea"/>
          <a:cs typeface="+mn-cs"/>
        </a:defRPr>
      </a:lvl2pPr>
      <a:lvl3pPr marL="914342" algn="l" defTabSz="914342" rtl="0" eaLnBrk="1" latinLnBrk="0" hangingPunct="1">
        <a:defRPr sz="1800" kern="1200">
          <a:solidFill>
            <a:schemeClr val="tx1"/>
          </a:solidFill>
          <a:latin typeface="+mn-lt"/>
          <a:ea typeface="+mn-ea"/>
          <a:cs typeface="+mn-cs"/>
        </a:defRPr>
      </a:lvl3pPr>
      <a:lvl4pPr marL="1371513" algn="l" defTabSz="914342" rtl="0" eaLnBrk="1" latinLnBrk="0" hangingPunct="1">
        <a:defRPr sz="1800" kern="1200">
          <a:solidFill>
            <a:schemeClr val="tx1"/>
          </a:solidFill>
          <a:latin typeface="+mn-lt"/>
          <a:ea typeface="+mn-ea"/>
          <a:cs typeface="+mn-cs"/>
        </a:defRPr>
      </a:lvl4pPr>
      <a:lvl5pPr marL="1828684" algn="l" defTabSz="914342" rtl="0" eaLnBrk="1" latinLnBrk="0" hangingPunct="1">
        <a:defRPr sz="1800" kern="1200">
          <a:solidFill>
            <a:schemeClr val="tx1"/>
          </a:solidFill>
          <a:latin typeface="+mn-lt"/>
          <a:ea typeface="+mn-ea"/>
          <a:cs typeface="+mn-cs"/>
        </a:defRPr>
      </a:lvl5pPr>
      <a:lvl6pPr marL="2285855" algn="l" defTabSz="914342" rtl="0" eaLnBrk="1" latinLnBrk="0" hangingPunct="1">
        <a:defRPr sz="1800" kern="1200">
          <a:solidFill>
            <a:schemeClr val="tx1"/>
          </a:solidFill>
          <a:latin typeface="+mn-lt"/>
          <a:ea typeface="+mn-ea"/>
          <a:cs typeface="+mn-cs"/>
        </a:defRPr>
      </a:lvl6pPr>
      <a:lvl7pPr marL="2743026" algn="l" defTabSz="914342" rtl="0" eaLnBrk="1" latinLnBrk="0" hangingPunct="1">
        <a:defRPr sz="1800" kern="1200">
          <a:solidFill>
            <a:schemeClr val="tx1"/>
          </a:solidFill>
          <a:latin typeface="+mn-lt"/>
          <a:ea typeface="+mn-ea"/>
          <a:cs typeface="+mn-cs"/>
        </a:defRPr>
      </a:lvl7pPr>
      <a:lvl8pPr marL="3200198" algn="l" defTabSz="914342" rtl="0" eaLnBrk="1" latinLnBrk="0" hangingPunct="1">
        <a:defRPr sz="1800" kern="1200">
          <a:solidFill>
            <a:schemeClr val="tx1"/>
          </a:solidFill>
          <a:latin typeface="+mn-lt"/>
          <a:ea typeface="+mn-ea"/>
          <a:cs typeface="+mn-cs"/>
        </a:defRPr>
      </a:lvl8pPr>
      <a:lvl9pPr marL="3657369" algn="l" defTabSz="91434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png"/><Relationship Id="rId1" Type="http://schemas.openxmlformats.org/officeDocument/2006/relationships/slideLayout" Target="../slideLayouts/slideLayout4.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14.emf"/></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5.emf"/><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6.emf"/><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7.emf"/><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8.emf"/><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9.emf"/><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0.emf"/><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emf"/><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a:extLst>
              <a:ext uri="{FF2B5EF4-FFF2-40B4-BE49-F238E27FC236}">
                <a16:creationId xmlns:a16="http://schemas.microsoft.com/office/drawing/2014/main" xmlns="" id="{E96A3FCA-7A43-4462-A6F9-EEFD2D7B1C87}"/>
              </a:ext>
            </a:extLst>
          </p:cNvPr>
          <p:cNvSpPr>
            <a:spLocks noGrp="1"/>
          </p:cNvSpPr>
          <p:nvPr>
            <p:ph type="ctrTitle"/>
          </p:nvPr>
        </p:nvSpPr>
        <p:spPr>
          <a:xfrm>
            <a:off x="576263" y="1800225"/>
            <a:ext cx="8999537" cy="1620838"/>
          </a:xfrm>
          <a:ln/>
          <a:extLst>
            <a:ext uri="{91240B29-F687-4F45-9708-019B960494DF}">
              <a14:hiddenLine xmlns:a14="http://schemas.microsoft.com/office/drawing/2010/main" xmlns="" w="9525" algn="ctr">
                <a:solidFill>
                  <a:srgbClr val="000000"/>
                </a:solidFill>
                <a:miter lim="800000"/>
                <a:headEnd/>
                <a:tailEnd/>
              </a14:hiddenLine>
            </a:ext>
          </a:extLst>
        </p:spPr>
        <p:txBody>
          <a:bodyPr/>
          <a:lstStyle/>
          <a:p>
            <a:r>
              <a:rPr altLang="fr-FR" sz="3600">
                <a:solidFill>
                  <a:schemeClr val="bg1"/>
                </a:solidFill>
              </a:rPr>
              <a:t>SOCIETE GENERALE  - PREVOYANCE</a:t>
            </a:r>
          </a:p>
        </p:txBody>
      </p:sp>
      <p:sp>
        <p:nvSpPr>
          <p:cNvPr id="20483" name="ZONE_1">
            <a:extLst>
              <a:ext uri="{FF2B5EF4-FFF2-40B4-BE49-F238E27FC236}">
                <a16:creationId xmlns:a16="http://schemas.microsoft.com/office/drawing/2014/main" xmlns="" id="{F9A9C234-9BC3-4729-A2D5-628B9F988598}"/>
              </a:ext>
            </a:extLst>
          </p:cNvPr>
          <p:cNvSpPr>
            <a:spLocks noGrp="1"/>
          </p:cNvSpPr>
          <p:nvPr>
            <p:ph type="body" sz="quarter" idx="10"/>
          </p:nvPr>
        </p:nvSpPr>
        <p:spPr bwMode="auto">
          <a:xfrm>
            <a:off x="576263" y="3600450"/>
            <a:ext cx="6480175" cy="1366524"/>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lIns="90000"/>
          <a:lstStyle/>
          <a:p>
            <a:pPr marL="0" indent="0" defTabSz="892175">
              <a:buFontTx/>
              <a:buNone/>
              <a:defRPr/>
            </a:pPr>
            <a:r>
              <a:rPr altLang="fr-FR" sz="1800" b="0" dirty="0">
                <a:solidFill>
                  <a:schemeClr val="bg1"/>
                </a:solidFill>
              </a:rPr>
              <a:t>EXERCICE 20</a:t>
            </a:r>
            <a:r>
              <a:rPr lang="fr-FR" altLang="fr-FR" sz="1800" b="0" dirty="0">
                <a:solidFill>
                  <a:schemeClr val="bg1"/>
                </a:solidFill>
              </a:rPr>
              <a:t>20</a:t>
            </a:r>
            <a:r>
              <a:rPr altLang="fr-FR" sz="1800" b="0" dirty="0">
                <a:solidFill>
                  <a:schemeClr val="bg1"/>
                </a:solidFill>
              </a:rPr>
              <a:t> arrêté au 3</a:t>
            </a:r>
            <a:r>
              <a:rPr lang="fr-FR" altLang="fr-FR" sz="1800" b="0" dirty="0">
                <a:solidFill>
                  <a:schemeClr val="bg1"/>
                </a:solidFill>
              </a:rPr>
              <a:t>1</a:t>
            </a:r>
            <a:r>
              <a:rPr altLang="fr-FR" sz="1800" b="0" dirty="0">
                <a:solidFill>
                  <a:schemeClr val="bg1"/>
                </a:solidFill>
              </a:rPr>
              <a:t>/03/202</a:t>
            </a:r>
            <a:r>
              <a:rPr lang="fr-FR" altLang="fr-FR" sz="1800" b="0" dirty="0">
                <a:solidFill>
                  <a:schemeClr val="bg1"/>
                </a:solidFill>
              </a:rPr>
              <a:t>1</a:t>
            </a:r>
            <a:r>
              <a:rPr altLang="fr-FR" sz="1800" b="0" dirty="0">
                <a:solidFill>
                  <a:schemeClr val="bg1"/>
                </a:solidFill>
              </a:rPr>
              <a:t>                                                                </a:t>
            </a:r>
          </a:p>
          <a:p>
            <a:pPr marL="0" indent="0" defTabSz="892175">
              <a:buFontTx/>
              <a:buNone/>
              <a:defRPr/>
            </a:pPr>
            <a:r>
              <a:rPr altLang="fr-FR" sz="1800" b="0" dirty="0">
                <a:solidFill>
                  <a:schemeClr val="bg1"/>
                </a:solidFill>
              </a:rPr>
              <a:t>                                                                                                    </a:t>
            </a:r>
          </a:p>
          <a:p>
            <a:pPr marL="0" indent="0" defTabSz="892175">
              <a:buFontTx/>
              <a:buNone/>
              <a:defRPr/>
            </a:pPr>
            <a:r>
              <a:rPr altLang="fr-FR" sz="1800" b="0" dirty="0">
                <a:solidFill>
                  <a:schemeClr val="bg1"/>
                </a:solidFill>
              </a:rPr>
              <a:t>                                                                                                    </a:t>
            </a:r>
          </a:p>
          <a:p>
            <a:pPr marL="0" indent="0" defTabSz="892175">
              <a:buFontTx/>
              <a:buNone/>
              <a:defRPr/>
            </a:pPr>
            <a:r>
              <a:rPr altLang="fr-FR" sz="1800" b="0" dirty="0">
                <a:solidFill>
                  <a:schemeClr val="bg1"/>
                </a:solidFill>
              </a:rPr>
              <a:t>                                                                                                    </a:t>
            </a:r>
          </a:p>
        </p:txBody>
      </p:sp>
      <p:sp>
        <p:nvSpPr>
          <p:cNvPr id="8196" name="NOM_GROUPE">
            <a:extLst>
              <a:ext uri="{FF2B5EF4-FFF2-40B4-BE49-F238E27FC236}">
                <a16:creationId xmlns:a16="http://schemas.microsoft.com/office/drawing/2014/main" xmlns="" id="{7F49A27E-CB3A-48A7-B887-9CD8F3FF0776}"/>
              </a:ext>
            </a:extLst>
          </p:cNvPr>
          <p:cNvSpPr txBox="1">
            <a:spLocks noChangeArrowheads="1"/>
          </p:cNvSpPr>
          <p:nvPr/>
        </p:nvSpPr>
        <p:spPr bwMode="auto">
          <a:xfrm>
            <a:off x="2627313" y="6588125"/>
            <a:ext cx="4679950" cy="246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eaLnBrk="1" hangingPunct="1"/>
            <a:r>
              <a:rPr lang="fr-FR" altLang="fr-FR" sz="1000" b="1" dirty="0">
                <a:solidFill>
                  <a:srgbClr val="FFFFFF"/>
                </a:solidFill>
              </a:rPr>
              <a:t>RESULTATS 2020 SOCIETE GENERALE</a:t>
            </a:r>
          </a:p>
        </p:txBody>
      </p:sp>
      <p:sp>
        <p:nvSpPr>
          <p:cNvPr id="8197" name="ID_REF">
            <a:extLst>
              <a:ext uri="{FF2B5EF4-FFF2-40B4-BE49-F238E27FC236}">
                <a16:creationId xmlns:a16="http://schemas.microsoft.com/office/drawing/2014/main" xmlns="" id="{9E4CDECD-BE2D-4A75-B32B-93A1477E3E42}"/>
              </a:ext>
            </a:extLst>
          </p:cNvPr>
          <p:cNvSpPr txBox="1">
            <a:spLocks/>
          </p:cNvSpPr>
          <p:nvPr/>
        </p:nvSpPr>
        <p:spPr bwMode="auto">
          <a:xfrm>
            <a:off x="0" y="6588125"/>
            <a:ext cx="1116013" cy="246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r" eaLnBrk="1" hangingPunct="1"/>
            <a:endParaRPr lang="fr-FR" altLang="fr-FR" sz="1000" b="1">
              <a:solidFill>
                <a:srgbClr val="FFFFFF"/>
              </a:solidFill>
            </a:endParaRPr>
          </a:p>
        </p:txBody>
      </p:sp>
      <p:pic>
        <p:nvPicPr>
          <p:cNvPr id="8198"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hqprint">
            <a:extLst>
              <a:ext uri="{28A0092B-C50C-407E-A947-70E740481C1C}">
                <a14:useLocalDpi xmlns:a14="http://schemas.microsoft.com/office/drawing/2010/main" xmlns=""/>
              </a:ext>
            </a:extLst>
          </a:blip>
          <a:srcRect/>
          <a:stretch>
            <a:fillRect/>
          </a:stretch>
        </p:blipFill>
        <p:spPr bwMode="auto">
          <a:xfrm>
            <a:off x="6608763" y="0"/>
            <a:ext cx="2952750" cy="141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xmlns="" id="{88853342-7502-48CC-B09C-1B6DC50447CF}"/>
              </a:ext>
            </a:extLst>
          </p:cNvPr>
          <p:cNvPicPr>
            <a:picLocks noChangeAspect="1"/>
          </p:cNvPicPr>
          <p:nvPr/>
        </p:nvPicPr>
        <p:blipFill>
          <a:blip r:embed="rId2"/>
          <a:stretch>
            <a:fillRect/>
          </a:stretch>
        </p:blipFill>
        <p:spPr>
          <a:xfrm>
            <a:off x="0" y="1532447"/>
            <a:ext cx="9653332" cy="4069907"/>
          </a:xfrm>
          <a:prstGeom prst="rect">
            <a:avLst/>
          </a:prstGeom>
        </p:spPr>
      </p:pic>
      <p:sp>
        <p:nvSpPr>
          <p:cNvPr id="79874" name="TITRE">
            <a:extLst>
              <a:ext uri="{FF2B5EF4-FFF2-40B4-BE49-F238E27FC236}">
                <a16:creationId xmlns:a16="http://schemas.microsoft.com/office/drawing/2014/main" xmlns="" id="{2C20C0E8-C8A1-4D00-B5E2-CBB2A56222B0}"/>
              </a:ext>
            </a:extLst>
          </p:cNvPr>
          <p:cNvSpPr>
            <a:spLocks noGrp="1"/>
          </p:cNvSpPr>
          <p:nvPr>
            <p:ph type="title"/>
          </p:nvPr>
        </p:nvSpPr>
        <p:spPr>
          <a:xfrm>
            <a:off x="344488" y="188641"/>
            <a:ext cx="5976664" cy="432048"/>
          </a:xfrm>
          <a:ln>
            <a:miter lim="800000"/>
            <a:headEnd/>
            <a:tailEnd/>
          </a:ln>
        </p:spPr>
        <p:txBody>
          <a:bodyPr rtlCol="0"/>
          <a:lstStyle/>
          <a:p>
            <a:pPr defTabSz="685783" eaLnBrk="1" hangingPunct="1">
              <a:defRPr/>
            </a:pPr>
            <a:r>
              <a:rPr lang="fr-FR" dirty="0">
                <a:solidFill>
                  <a:schemeClr val="tx1">
                    <a:lumMod val="50000"/>
                    <a:lumOff val="50000"/>
                  </a:schemeClr>
                </a:solidFill>
              </a:rPr>
              <a:t>ANALYSE DES COMPTES</a:t>
            </a:r>
            <a:endParaRPr dirty="0">
              <a:solidFill>
                <a:schemeClr val="tx1">
                  <a:lumMod val="50000"/>
                  <a:lumOff val="50000"/>
                </a:schemeClr>
              </a:solidFill>
            </a:endParaRPr>
          </a:p>
        </p:txBody>
      </p:sp>
      <p:sp>
        <p:nvSpPr>
          <p:cNvPr id="79876" name="SOUS_TITRE_1">
            <a:extLst>
              <a:ext uri="{FF2B5EF4-FFF2-40B4-BE49-F238E27FC236}">
                <a16:creationId xmlns:a16="http://schemas.microsoft.com/office/drawing/2014/main" xmlns="" id="{2A40A690-3ACC-430F-BA90-2D91E68A4BC4}"/>
              </a:ext>
            </a:extLst>
          </p:cNvPr>
          <p:cNvSpPr>
            <a:spLocks noGrp="1"/>
          </p:cNvSpPr>
          <p:nvPr>
            <p:ph type="body" sz="quarter" idx="4294967295"/>
          </p:nvPr>
        </p:nvSpPr>
        <p:spPr bwMode="auto">
          <a:xfrm>
            <a:off x="344488" y="764704"/>
            <a:ext cx="5976938" cy="493713"/>
          </a:xfrm>
          <a:solidFill>
            <a:srgbClr val="FF4B33"/>
          </a:solidFill>
        </p:spPr>
        <p:txBody>
          <a:bodyPr numCol="1" anchor="ctr" compatLnSpc="1">
            <a:prstTxWarp prst="textNoShape">
              <a:avLst/>
            </a:prstTxWarp>
          </a:bodyPr>
          <a:lstStyle/>
          <a:p>
            <a:pPr marL="0" indent="0">
              <a:buFontTx/>
              <a:buNone/>
              <a:defRPr/>
            </a:pPr>
            <a:r>
              <a:rPr sz="1400">
                <a:solidFill>
                  <a:srgbClr val="FFFFFF"/>
                </a:solidFill>
              </a:rPr>
              <a:t>LES COMPTES DE RESULTATS PAR SURVENANCE</a:t>
            </a:r>
          </a:p>
        </p:txBody>
      </p:sp>
      <p:sp>
        <p:nvSpPr>
          <p:cNvPr id="15365" name="NUM_PAGE">
            <a:extLst>
              <a:ext uri="{FF2B5EF4-FFF2-40B4-BE49-F238E27FC236}">
                <a16:creationId xmlns:a16="http://schemas.microsoft.com/office/drawing/2014/main" xmlns="" id="{88E4AC5C-72AC-4E59-AFBB-5CDE2B458C73}"/>
              </a:ext>
            </a:extLst>
          </p:cNvPr>
          <p:cNvSpPr>
            <a:spLocks noGrp="1"/>
          </p:cNvSpPr>
          <p:nvPr>
            <p:ph type="sldNum" sz="quarter" idx="11"/>
          </p:nvPr>
        </p:nvSpPr>
        <p:spPr>
          <a:xfrm>
            <a:off x="9509125" y="6518275"/>
            <a:ext cx="396875" cy="2952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34D1924-E51C-456D-881A-E58144FD3101}" type="slidenum">
              <a:rPr lang="fr-FR" altLang="fr-FR" smtClean="0">
                <a:solidFill>
                  <a:srgbClr val="FFFFFF"/>
                </a:solidFill>
              </a:rPr>
              <a:pPr/>
              <a:t>9</a:t>
            </a:fld>
            <a:endParaRPr lang="fr-FR" altLang="fr-FR">
              <a:solidFill>
                <a:srgbClr val="FFFFFF"/>
              </a:solidFill>
            </a:endParaRPr>
          </a:p>
        </p:txBody>
      </p:sp>
      <p:sp>
        <p:nvSpPr>
          <p:cNvPr id="15366" name="Espace réservé du pied de page 2">
            <a:extLst>
              <a:ext uri="{FF2B5EF4-FFF2-40B4-BE49-F238E27FC236}">
                <a16:creationId xmlns:a16="http://schemas.microsoft.com/office/drawing/2014/main" xmlns="" id="{94E518C5-2C82-4249-9330-E4A55D824611}"/>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8" name="Espace réservé du numéro de diapositive 2">
            <a:extLst>
              <a:ext uri="{FF2B5EF4-FFF2-40B4-BE49-F238E27FC236}">
                <a16:creationId xmlns:a16="http://schemas.microsoft.com/office/drawing/2014/main" xmlns="" id="{8757DD34-610F-4E81-A0BC-B47DDEAB116E}"/>
              </a:ext>
            </a:extLst>
          </p:cNvPr>
          <p:cNvSpPr txBox="1">
            <a:spLocks noGrp="1"/>
          </p:cNvSpPr>
          <p:nvPr/>
        </p:nvSpPr>
        <p:spPr bwMode="auto">
          <a:xfrm>
            <a:off x="8099425" y="6443663"/>
            <a:ext cx="396875" cy="331787"/>
          </a:xfrm>
          <a:prstGeom prst="rect">
            <a:avLst/>
          </a:prstGeom>
          <a:noFill/>
        </p:spPr>
        <p:txBody>
          <a:bodyPr wrap="none" lIns="0" tIns="0" rIns="0" bIns="0" anchor="ctr" anchorCtr="1"/>
          <a:lstStyle/>
          <a:p>
            <a:pPr algn="ctr" eaLnBrk="1" hangingPunct="1">
              <a:defRPr/>
            </a:pPr>
            <a:fld id="{04FAFD3D-C57F-4C28-B2C4-BFE185FC9077}" type="slidenum">
              <a:rPr lang="fr-FR" altLang="fr-FR" sz="1200" b="1">
                <a:solidFill>
                  <a:schemeClr val="tx1">
                    <a:lumMod val="50000"/>
                    <a:lumOff val="50000"/>
                  </a:schemeClr>
                </a:solidFill>
              </a:rPr>
              <a:pPr algn="ctr" eaLnBrk="1" hangingPunct="1">
                <a:defRPr/>
              </a:pPr>
              <a:t>9</a:t>
            </a:fld>
            <a:endParaRPr lang="fr-FR" altLang="fr-FR" sz="1200" b="1">
              <a:solidFill>
                <a:schemeClr val="tx1">
                  <a:lumMod val="50000"/>
                  <a:lumOff val="50000"/>
                </a:schemeClr>
              </a:solidFill>
            </a:endParaRPr>
          </a:p>
        </p:txBody>
      </p:sp>
      <p:sp>
        <p:nvSpPr>
          <p:cNvPr id="3" name="Rectangle : coins arrondis 2">
            <a:extLst>
              <a:ext uri="{FF2B5EF4-FFF2-40B4-BE49-F238E27FC236}">
                <a16:creationId xmlns:a16="http://schemas.microsoft.com/office/drawing/2014/main" xmlns="" id="{BF359DF5-BB06-4E95-B813-892584B204F2}"/>
              </a:ext>
            </a:extLst>
          </p:cNvPr>
          <p:cNvSpPr/>
          <p:nvPr/>
        </p:nvSpPr>
        <p:spPr>
          <a:xfrm>
            <a:off x="8496300" y="1212721"/>
            <a:ext cx="1160921" cy="4863718"/>
          </a:xfrm>
          <a:prstGeom prst="roundRect">
            <a:avLst/>
          </a:prstGeom>
          <a:noFill/>
          <a:ln w="38100">
            <a:solidFill>
              <a:srgbClr val="FF4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
            <a:extLst>
              <a:ext uri="{FF2B5EF4-FFF2-40B4-BE49-F238E27FC236}">
                <a16:creationId xmlns:a16="http://schemas.microsoft.com/office/drawing/2014/main" xmlns="" id="{8F4BD694-DDB9-4752-9ED6-B375A40C2CA4}"/>
              </a:ext>
            </a:extLst>
          </p:cNvPr>
          <p:cNvPicPr>
            <a:picLocks noChangeAspect="1"/>
          </p:cNvPicPr>
          <p:nvPr/>
        </p:nvPicPr>
        <p:blipFill>
          <a:blip r:embed="rId3" cstate="print">
            <a:extLst>
              <a:ext uri="{28A0092B-C50C-407E-A947-70E740481C1C}">
                <a14:useLocalDpi xmlns:a14="http://schemas.microsoft.com/office/drawing/2010/main" xmlns="" val="0"/>
              </a:ext>
            </a:extLst>
          </a:blip>
          <a:srcRect r="35928"/>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Rectangle 3"/>
          <p:cNvSpPr/>
          <p:nvPr/>
        </p:nvSpPr>
        <p:spPr>
          <a:xfrm>
            <a:off x="344488" y="5876384"/>
            <a:ext cx="6984776" cy="400110"/>
          </a:xfrm>
          <a:prstGeom prst="rect">
            <a:avLst/>
          </a:prstGeom>
        </p:spPr>
        <p:txBody>
          <a:bodyPr wrap="square">
            <a:spAutoFit/>
          </a:bodyPr>
          <a:lstStyle/>
          <a:p>
            <a:r>
              <a:rPr lang="fr-FR" altLang="fr-FR" sz="1000" dirty="0"/>
              <a:t>Charge de sinistres = Prestations + PM + PSAP +PSI</a:t>
            </a:r>
            <a:br>
              <a:rPr lang="fr-FR" altLang="fr-FR" sz="1000" dirty="0"/>
            </a:br>
            <a:r>
              <a:rPr lang="fr-FR" altLang="fr-FR" sz="1000" dirty="0"/>
              <a:t>Frais de gestion: 7%</a:t>
            </a:r>
            <a:endParaRPr lang="fr-FR" sz="1000" dirty="0"/>
          </a:p>
        </p:txBody>
      </p:sp>
      <p:sp>
        <p:nvSpPr>
          <p:cNvPr id="13" name="Ellipse 12">
            <a:extLst>
              <a:ext uri="{FF2B5EF4-FFF2-40B4-BE49-F238E27FC236}">
                <a16:creationId xmlns:a16="http://schemas.microsoft.com/office/drawing/2014/main" xmlns="" id="{3DECC210-AA00-4245-BDC0-EEBEC4F4ABD7}"/>
              </a:ext>
            </a:extLst>
          </p:cNvPr>
          <p:cNvSpPr/>
          <p:nvPr/>
        </p:nvSpPr>
        <p:spPr>
          <a:xfrm>
            <a:off x="6229872" y="3933056"/>
            <a:ext cx="1000503" cy="432048"/>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a:extLst>
              <a:ext uri="{FF2B5EF4-FFF2-40B4-BE49-F238E27FC236}">
                <a16:creationId xmlns:a16="http://schemas.microsoft.com/office/drawing/2014/main" xmlns="" id="{22B4A215-7F1F-4543-98D8-EA279CCBF0C1}"/>
              </a:ext>
            </a:extLst>
          </p:cNvPr>
          <p:cNvSpPr/>
          <p:nvPr/>
        </p:nvSpPr>
        <p:spPr>
          <a:xfrm>
            <a:off x="5146103" y="3933056"/>
            <a:ext cx="1000503" cy="432048"/>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37141916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7445E46F-A366-434A-AC68-9D2CD5CC55E3}"/>
              </a:ext>
            </a:extLst>
          </p:cNvPr>
          <p:cNvSpPr>
            <a:spLocks noGrp="1"/>
          </p:cNvSpPr>
          <p:nvPr>
            <p:ph type="body" idx="1"/>
          </p:nvPr>
        </p:nvSpPr>
        <p:spPr>
          <a:xfrm>
            <a:off x="506413" y="922417"/>
            <a:ext cx="3359894" cy="1107996"/>
          </a:xfrm>
        </p:spPr>
        <p:txBody>
          <a:bodyPr/>
          <a:lstStyle/>
          <a:p>
            <a:pPr>
              <a:defRPr/>
            </a:pPr>
            <a:r>
              <a:rPr lang="fr-FR" dirty="0"/>
              <a:t>ANALYSE </a:t>
            </a:r>
          </a:p>
          <a:p>
            <a:pPr>
              <a:defRPr/>
            </a:pPr>
            <a:r>
              <a:rPr lang="fr-FR" dirty="0"/>
              <a:t>DES COMPTES</a:t>
            </a:r>
            <a:endParaRPr dirty="0"/>
          </a:p>
        </p:txBody>
      </p:sp>
      <p:sp>
        <p:nvSpPr>
          <p:cNvPr id="17411" name="Titre 1">
            <a:extLst>
              <a:ext uri="{FF2B5EF4-FFF2-40B4-BE49-F238E27FC236}">
                <a16:creationId xmlns:a16="http://schemas.microsoft.com/office/drawing/2014/main" xmlns="" id="{DFE234D8-1CDB-4AC3-8C37-E601A9BA3305}"/>
              </a:ext>
            </a:extLst>
          </p:cNvPr>
          <p:cNvSpPr>
            <a:spLocks noGrp="1"/>
          </p:cNvSpPr>
          <p:nvPr>
            <p:ph type="title" idx="4294967295"/>
          </p:nvPr>
        </p:nvSpPr>
        <p:spPr>
          <a:xfrm>
            <a:off x="5457825" y="-458788"/>
            <a:ext cx="3302000" cy="2908489"/>
          </a:xfrm>
        </p:spPr>
        <p:txBody>
          <a:bodyPr/>
          <a:lstStyle/>
          <a:p>
            <a:pPr eaLnBrk="1" hangingPunct="1"/>
            <a:r>
              <a:rPr altLang="fr-FR" dirty="0">
                <a:solidFill>
                  <a:srgbClr val="CC6600"/>
                </a:solidFill>
                <a:latin typeface="Optimum" pitchFamily="2" charset="0"/>
              </a:rPr>
              <a:t/>
            </a:r>
            <a:br>
              <a:rPr altLang="fr-FR" dirty="0">
                <a:solidFill>
                  <a:srgbClr val="CC6600"/>
                </a:solidFill>
                <a:latin typeface="Optimum" pitchFamily="2" charset="0"/>
              </a:rPr>
            </a:br>
            <a:r>
              <a:rPr altLang="fr-FR" dirty="0">
                <a:solidFill>
                  <a:srgbClr val="CC6600"/>
                </a:solidFill>
                <a:latin typeface="Optimum" pitchFamily="2" charset="0"/>
              </a:rPr>
              <a:t/>
            </a:r>
            <a:br>
              <a:rPr altLang="fr-FR" dirty="0">
                <a:solidFill>
                  <a:srgbClr val="CC6600"/>
                </a:solidFill>
                <a:latin typeface="Optimum" pitchFamily="2" charset="0"/>
              </a:rPr>
            </a:br>
            <a:r>
              <a:rPr altLang="fr-FR" dirty="0">
                <a:solidFill>
                  <a:srgbClr val="CC6600"/>
                </a:solidFill>
                <a:latin typeface="Optimum" pitchFamily="2" charset="0"/>
              </a:rPr>
              <a:t/>
            </a:r>
            <a:br>
              <a:rPr altLang="fr-FR" dirty="0">
                <a:solidFill>
                  <a:srgbClr val="CC6600"/>
                </a:solidFill>
                <a:latin typeface="Optimum" pitchFamily="2" charset="0"/>
              </a:rPr>
            </a:br>
            <a:r>
              <a:rPr altLang="fr-FR" dirty="0">
                <a:solidFill>
                  <a:srgbClr val="CC6600"/>
                </a:solidFill>
                <a:latin typeface="Optimum" pitchFamily="2" charset="0"/>
              </a:rPr>
              <a:t/>
            </a:r>
            <a:br>
              <a:rPr altLang="fr-FR" dirty="0">
                <a:solidFill>
                  <a:srgbClr val="CC6600"/>
                </a:solidFill>
                <a:latin typeface="Optimum" pitchFamily="2" charset="0"/>
              </a:rPr>
            </a:br>
            <a:r>
              <a:rPr altLang="fr-FR" dirty="0">
                <a:solidFill>
                  <a:srgbClr val="CC6600"/>
                </a:solidFill>
                <a:latin typeface="Optimum" pitchFamily="2" charset="0"/>
              </a:rPr>
              <a:t/>
            </a:r>
            <a:br>
              <a:rPr altLang="fr-FR" dirty="0">
                <a:solidFill>
                  <a:srgbClr val="CC6600"/>
                </a:solidFill>
                <a:latin typeface="Optimum" pitchFamily="2" charset="0"/>
              </a:rPr>
            </a:br>
            <a:r>
              <a:rPr altLang="fr-FR" dirty="0">
                <a:latin typeface="Calibri" panose="020F0502020204030204" pitchFamily="34" charset="0"/>
              </a:rPr>
              <a:t>STATISTIQUES DECES</a:t>
            </a:r>
            <a:br>
              <a:rPr altLang="fr-FR" dirty="0">
                <a:latin typeface="Calibri" panose="020F0502020204030204" pitchFamily="34" charset="0"/>
              </a:rPr>
            </a:br>
            <a:endParaRPr altLang="fr-FR" dirty="0">
              <a:latin typeface="Calibri" panose="020F0502020204030204" pitchFamily="34" charset="0"/>
            </a:endParaRPr>
          </a:p>
        </p:txBody>
      </p:sp>
      <p:sp>
        <p:nvSpPr>
          <p:cNvPr id="17412" name="Espace réservé du pied de page 2">
            <a:extLst>
              <a:ext uri="{FF2B5EF4-FFF2-40B4-BE49-F238E27FC236}">
                <a16:creationId xmlns:a16="http://schemas.microsoft.com/office/drawing/2014/main" xmlns="" id="{C5720083-C3F8-4C88-A8C9-651285B15AF2}"/>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7" name="Espace réservé du numéro de diapositive 2">
            <a:extLst>
              <a:ext uri="{FF2B5EF4-FFF2-40B4-BE49-F238E27FC236}">
                <a16:creationId xmlns:a16="http://schemas.microsoft.com/office/drawing/2014/main" xmlns="" id="{EB1FAE80-B946-4ADB-8BB4-15DEC9C66B54}"/>
              </a:ext>
            </a:extLst>
          </p:cNvPr>
          <p:cNvSpPr>
            <a:spLocks noGrp="1"/>
          </p:cNvSpPr>
          <p:nvPr>
            <p:ph type="sldNum" sz="quarter" idx="10"/>
          </p:nvPr>
        </p:nvSpPr>
        <p:spPr/>
        <p:txBody>
          <a:bodyPr/>
          <a:lstStyle/>
          <a:p>
            <a:pPr>
              <a:defRPr/>
            </a:pPr>
            <a:fld id="{CD240259-0AF3-493B-A0EC-B237FAD69528}" type="slidenum">
              <a:rPr lang="fr-FR" altLang="fr-FR"/>
              <a:pPr>
                <a:defRPr/>
              </a:pPr>
              <a:t>10</a:t>
            </a:fld>
            <a:endParaRPr lang="fr-FR" altLang="fr-FR" dirty="0"/>
          </a:p>
        </p:txBody>
      </p:sp>
      <p:pic>
        <p:nvPicPr>
          <p:cNvPr id="9"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xmlns="" id="{128E3ABA-D992-4C90-A261-B0659BE1FA21}"/>
              </a:ext>
            </a:extLst>
          </p:cNvPr>
          <p:cNvPicPr>
            <a:picLocks noChangeAspect="1"/>
          </p:cNvPicPr>
          <p:nvPr/>
        </p:nvPicPr>
        <p:blipFill>
          <a:blip r:embed="rId2"/>
          <a:stretch>
            <a:fillRect/>
          </a:stretch>
        </p:blipFill>
        <p:spPr>
          <a:xfrm>
            <a:off x="21163" y="1204196"/>
            <a:ext cx="9906000" cy="4781105"/>
          </a:xfrm>
          <a:prstGeom prst="rect">
            <a:avLst/>
          </a:prstGeom>
        </p:spPr>
      </p:pic>
      <p:sp>
        <p:nvSpPr>
          <p:cNvPr id="79874" name="TITRE">
            <a:extLst>
              <a:ext uri="{FF2B5EF4-FFF2-40B4-BE49-F238E27FC236}">
                <a16:creationId xmlns:a16="http://schemas.microsoft.com/office/drawing/2014/main" xmlns="" id="{B0ED6546-A998-40B0-BEAC-39400FC8A36C}"/>
              </a:ext>
            </a:extLst>
          </p:cNvPr>
          <p:cNvSpPr>
            <a:spLocks noGrp="1"/>
          </p:cNvSpPr>
          <p:nvPr>
            <p:ph type="title"/>
          </p:nvPr>
        </p:nvSpPr>
        <p:spPr>
          <a:xfrm>
            <a:off x="428625" y="44450"/>
            <a:ext cx="5210838" cy="535527"/>
          </a:xfrm>
          <a:ln>
            <a:miter lim="800000"/>
            <a:headEnd/>
            <a:tailEnd/>
          </a:ln>
        </p:spPr>
        <p:txBody>
          <a:bodyPr wrap="none" lIns="91434" tIns="45718" rIns="91434" bIns="45718" rtlCol="0"/>
          <a:lstStyle/>
          <a:p>
            <a:pPr defTabSz="685783" eaLnBrk="1" hangingPunct="1">
              <a:defRPr/>
            </a:pPr>
            <a:r>
              <a:rPr lang="fr-FR" sz="3200" dirty="0">
                <a:solidFill>
                  <a:srgbClr val="969696"/>
                </a:solidFill>
                <a:ea typeface="+mn-ea"/>
              </a:rPr>
              <a:t>ANALYSE DES COMPTES</a:t>
            </a:r>
            <a:endParaRPr sz="3200" dirty="0">
              <a:solidFill>
                <a:srgbClr val="969696"/>
              </a:solidFill>
              <a:ea typeface="+mn-ea"/>
            </a:endParaRPr>
          </a:p>
        </p:txBody>
      </p:sp>
      <p:sp>
        <p:nvSpPr>
          <p:cNvPr id="31748" name="SOUS_TITRE_1">
            <a:extLst>
              <a:ext uri="{FF2B5EF4-FFF2-40B4-BE49-F238E27FC236}">
                <a16:creationId xmlns:a16="http://schemas.microsoft.com/office/drawing/2014/main" xmlns="" id="{C5850DA0-AA94-4F48-9FC6-C7303DCE7B76}"/>
              </a:ext>
            </a:extLst>
          </p:cNvPr>
          <p:cNvSpPr>
            <a:spLocks noGrp="1"/>
          </p:cNvSpPr>
          <p:nvPr>
            <p:ph type="body" sz="quarter" idx="4294967295"/>
          </p:nvPr>
        </p:nvSpPr>
        <p:spPr bwMode="auto">
          <a:xfrm>
            <a:off x="528638" y="533958"/>
            <a:ext cx="6490592" cy="473976"/>
          </a:xfrm>
          <a:solidFill>
            <a:srgbClr val="FF4B33"/>
          </a:solidFill>
        </p:spPr>
        <p:txBody>
          <a:bodyPr numCol="1" anchor="ctr" compatLnSpc="1">
            <a:prstTxWarp prst="textNoShape">
              <a:avLst/>
            </a:prstTxWarp>
          </a:bodyPr>
          <a:lstStyle/>
          <a:p>
            <a:pPr marL="0" indent="0">
              <a:buFontTx/>
              <a:buNone/>
              <a:defRPr/>
            </a:pPr>
            <a:r>
              <a:rPr altLang="fr-FR" sz="1400" dirty="0">
                <a:solidFill>
                  <a:srgbClr val="FFFFFF"/>
                </a:solidFill>
              </a:rPr>
              <a:t>GARANTIE DECES</a:t>
            </a:r>
          </a:p>
          <a:p>
            <a:pPr marL="0" indent="0">
              <a:buFontTx/>
              <a:buNone/>
              <a:defRPr/>
            </a:pPr>
            <a:r>
              <a:rPr altLang="fr-FR" sz="1400" dirty="0">
                <a:solidFill>
                  <a:srgbClr val="FFFFFF"/>
                </a:solidFill>
              </a:rPr>
              <a:t>DETAIL DES PRESTATIONS DECES PAYEES</a:t>
            </a:r>
            <a:r>
              <a:rPr lang="fr-FR" altLang="fr-FR" sz="1400" dirty="0">
                <a:solidFill>
                  <a:srgbClr val="FFFFFF"/>
                </a:solidFill>
              </a:rPr>
              <a:t> (hors rente éducation)</a:t>
            </a:r>
            <a:endParaRPr altLang="fr-FR" sz="1400" dirty="0">
              <a:solidFill>
                <a:srgbClr val="FFFFFF"/>
              </a:solidFill>
            </a:endParaRPr>
          </a:p>
        </p:txBody>
      </p:sp>
      <p:sp>
        <p:nvSpPr>
          <p:cNvPr id="18437" name="Espace réservé du pied de page 2">
            <a:extLst>
              <a:ext uri="{FF2B5EF4-FFF2-40B4-BE49-F238E27FC236}">
                <a16:creationId xmlns:a16="http://schemas.microsoft.com/office/drawing/2014/main" xmlns="" id="{E519DCF3-D81C-43DA-BF60-B7D7434EE9A7}"/>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8" name="Espace réservé du numéro de diapositive 2">
            <a:extLst>
              <a:ext uri="{FF2B5EF4-FFF2-40B4-BE49-F238E27FC236}">
                <a16:creationId xmlns:a16="http://schemas.microsoft.com/office/drawing/2014/main" xmlns="" id="{DF916CE9-0B4F-44B3-9E9D-A23383B7E042}"/>
              </a:ext>
            </a:extLst>
          </p:cNvPr>
          <p:cNvSpPr>
            <a:spLocks noGrp="1"/>
          </p:cNvSpPr>
          <p:nvPr>
            <p:ph type="sldNum" sz="quarter" idx="11"/>
          </p:nvPr>
        </p:nvSpPr>
        <p:spPr/>
        <p:txBody>
          <a:bodyPr/>
          <a:lstStyle/>
          <a:p>
            <a:pPr>
              <a:defRPr/>
            </a:pPr>
            <a:fld id="{49A928CC-0032-4FB9-BC75-A9802269AA66}" type="slidenum">
              <a:rPr lang="fr-FR" altLang="fr-FR"/>
              <a:pPr>
                <a:defRPr/>
              </a:pPr>
              <a:t>11</a:t>
            </a:fld>
            <a:endParaRPr lang="fr-FR" altLang="fr-FR"/>
          </a:p>
        </p:txBody>
      </p:sp>
      <p:sp>
        <p:nvSpPr>
          <p:cNvPr id="9" name="Ellipse 8"/>
          <p:cNvSpPr/>
          <p:nvPr/>
        </p:nvSpPr>
        <p:spPr>
          <a:xfrm>
            <a:off x="6328761" y="5156729"/>
            <a:ext cx="626070" cy="20374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6900049" y="5386890"/>
            <a:ext cx="598066" cy="2458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6909643" y="5141039"/>
            <a:ext cx="598066" cy="21746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9273480" y="5150537"/>
            <a:ext cx="792088" cy="207962"/>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Image 1">
            <a:extLst>
              <a:ext uri="{FF2B5EF4-FFF2-40B4-BE49-F238E27FC236}">
                <a16:creationId xmlns:a16="http://schemas.microsoft.com/office/drawing/2014/main" xmlns="" id="{8F4BD694-DDB9-4752-9ED6-B375A40C2CA4}"/>
              </a:ext>
            </a:extLst>
          </p:cNvPr>
          <p:cNvPicPr>
            <a:picLocks noChangeAspect="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0" y="6459293"/>
            <a:ext cx="1283084" cy="3987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3" name="Connecteur en angle 2"/>
          <p:cNvCxnSpPr/>
          <p:nvPr/>
        </p:nvCxnSpPr>
        <p:spPr>
          <a:xfrm>
            <a:off x="6468841" y="5424693"/>
            <a:ext cx="624053" cy="268332"/>
          </a:xfrm>
          <a:prstGeom prst="bentConnector3">
            <a:avLst>
              <a:gd name="adj1" fmla="val 52124"/>
            </a:avLst>
          </a:prstGeom>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7553212" y="5271541"/>
            <a:ext cx="148930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RE">
            <a:extLst>
              <a:ext uri="{FF2B5EF4-FFF2-40B4-BE49-F238E27FC236}">
                <a16:creationId xmlns:a16="http://schemas.microsoft.com/office/drawing/2014/main" xmlns="" id="{C81A6E5D-14AB-467B-8EBB-4F667E3AC012}"/>
              </a:ext>
            </a:extLst>
          </p:cNvPr>
          <p:cNvSpPr>
            <a:spLocks noGrp="1"/>
          </p:cNvSpPr>
          <p:nvPr>
            <p:ph type="title"/>
          </p:nvPr>
        </p:nvSpPr>
        <p:spPr>
          <a:xfrm>
            <a:off x="776536" y="188640"/>
            <a:ext cx="5210838" cy="535527"/>
          </a:xfrm>
          <a:ln>
            <a:miter lim="800000"/>
            <a:headEnd/>
            <a:tailEnd/>
          </a:ln>
        </p:spPr>
        <p:txBody>
          <a:bodyPr wrap="none" lIns="91434" tIns="45718" rIns="91434" bIns="45718" rtlCol="0"/>
          <a:lstStyle/>
          <a:p>
            <a:pPr defTabSz="685783" eaLnBrk="1" hangingPunct="1">
              <a:defRPr/>
            </a:pPr>
            <a:r>
              <a:rPr lang="fr-FR" sz="3200" dirty="0">
                <a:solidFill>
                  <a:srgbClr val="969696"/>
                </a:solidFill>
                <a:ea typeface="+mn-ea"/>
              </a:rPr>
              <a:t>ANALYSE DES COMPTES</a:t>
            </a:r>
            <a:endParaRPr sz="3200" dirty="0">
              <a:solidFill>
                <a:srgbClr val="969696"/>
              </a:solidFill>
              <a:ea typeface="+mn-ea"/>
            </a:endParaRPr>
          </a:p>
        </p:txBody>
      </p:sp>
      <p:sp>
        <p:nvSpPr>
          <p:cNvPr id="33798" name="SOUS_TITRE_1">
            <a:extLst>
              <a:ext uri="{FF2B5EF4-FFF2-40B4-BE49-F238E27FC236}">
                <a16:creationId xmlns:a16="http://schemas.microsoft.com/office/drawing/2014/main" xmlns="" id="{B51419B5-2552-46EF-9D6A-191184F4434F}"/>
              </a:ext>
            </a:extLst>
          </p:cNvPr>
          <p:cNvSpPr>
            <a:spLocks noGrp="1"/>
          </p:cNvSpPr>
          <p:nvPr>
            <p:ph type="body" sz="quarter" idx="4294967295"/>
          </p:nvPr>
        </p:nvSpPr>
        <p:spPr bwMode="auto">
          <a:xfrm>
            <a:off x="920552" y="836712"/>
            <a:ext cx="5400600" cy="566305"/>
          </a:xfrm>
          <a:solidFill>
            <a:srgbClr val="FF4B33"/>
          </a:solidFill>
        </p:spPr>
        <p:txBody>
          <a:bodyPr wrap="none" lIns="91434" tIns="45718" rIns="91434" bIns="45718" anchor="ctr"/>
          <a:lstStyle/>
          <a:p>
            <a:pPr>
              <a:buFontTx/>
              <a:buNone/>
              <a:defRPr/>
            </a:pPr>
            <a:r>
              <a:rPr lang="fr-FR" altLang="fr-FR" sz="1400" dirty="0">
                <a:solidFill>
                  <a:srgbClr val="FFFFFF"/>
                </a:solidFill>
              </a:rPr>
              <a:t>GARANTIE </a:t>
            </a:r>
            <a:r>
              <a:rPr altLang="fr-FR" sz="1400" dirty="0">
                <a:solidFill>
                  <a:srgbClr val="FFFFFF"/>
                </a:solidFill>
              </a:rPr>
              <a:t>DECES</a:t>
            </a:r>
          </a:p>
          <a:p>
            <a:pPr>
              <a:buFontTx/>
              <a:buNone/>
              <a:defRPr/>
            </a:pPr>
            <a:r>
              <a:rPr altLang="fr-FR" sz="1400" dirty="0">
                <a:solidFill>
                  <a:srgbClr val="FFFFFF"/>
                </a:solidFill>
              </a:rPr>
              <a:t>STATISTIQUES</a:t>
            </a:r>
          </a:p>
        </p:txBody>
      </p:sp>
      <p:sp>
        <p:nvSpPr>
          <p:cNvPr id="20485" name="BORDURE">
            <a:extLst>
              <a:ext uri="{FF2B5EF4-FFF2-40B4-BE49-F238E27FC236}">
                <a16:creationId xmlns:a16="http://schemas.microsoft.com/office/drawing/2014/main" xmlns="" id="{8A0F69FD-C283-44A8-ACCC-051EFB265855}"/>
              </a:ext>
            </a:extLst>
          </p:cNvPr>
          <p:cNvSpPr>
            <a:spLocks noChangeArrowheads="1"/>
          </p:cNvSpPr>
          <p:nvPr/>
        </p:nvSpPr>
        <p:spPr bwMode="auto">
          <a:xfrm>
            <a:off x="1812925" y="1437501"/>
            <a:ext cx="6096000" cy="3887788"/>
          </a:xfrm>
          <a:prstGeom prst="rect">
            <a:avLst/>
          </a:prstGeom>
          <a:noFill/>
          <a:ln w="9525">
            <a:solidFill>
              <a:srgbClr val="FF4B33"/>
            </a:solidFill>
            <a:miter lim="800000"/>
            <a:headEnd/>
            <a:tailEnd/>
          </a:ln>
          <a:extLst>
            <a:ext uri="{909E8E84-426E-40DD-AFC4-6F175D3DCCD1}">
              <a14:hiddenFill xmlns:a14="http://schemas.microsoft.com/office/drawing/2010/main" xmlns="">
                <a:solidFill>
                  <a:srgbClr val="FFFFFF"/>
                </a:solidFill>
              </a14:hiddenFill>
            </a:ext>
          </a:extLst>
        </p:spPr>
        <p:txBody>
          <a:bodyPr wrap="none" lIns="91419" tIns="45709" rIns="91419" bIns="45709"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endParaRPr lang="fr-FR" altLang="fr-FR" sz="1200"/>
          </a:p>
        </p:txBody>
      </p:sp>
      <p:sp>
        <p:nvSpPr>
          <p:cNvPr id="9" name="Espace réservé du numéro de diapositive 2">
            <a:extLst>
              <a:ext uri="{FF2B5EF4-FFF2-40B4-BE49-F238E27FC236}">
                <a16:creationId xmlns:a16="http://schemas.microsoft.com/office/drawing/2014/main" xmlns="" id="{4F1D2977-4CB7-49F8-BFD5-8BD16A650491}"/>
              </a:ext>
            </a:extLst>
          </p:cNvPr>
          <p:cNvSpPr>
            <a:spLocks noGrp="1"/>
          </p:cNvSpPr>
          <p:nvPr>
            <p:ph type="sldNum" sz="quarter" idx="11"/>
          </p:nvPr>
        </p:nvSpPr>
        <p:spPr/>
        <p:txBody>
          <a:bodyPr/>
          <a:lstStyle/>
          <a:p>
            <a:pPr>
              <a:defRPr/>
            </a:pPr>
            <a:fld id="{53A254C6-7D27-4146-8B67-F86E1D3ED92C}" type="slidenum">
              <a:rPr lang="fr-FR" altLang="fr-FR"/>
              <a:pPr>
                <a:defRPr/>
              </a:pPr>
              <a:t>12</a:t>
            </a:fld>
            <a:endParaRPr lang="fr-FR" altLang="fr-FR"/>
          </a:p>
        </p:txBody>
      </p:sp>
      <p:sp>
        <p:nvSpPr>
          <p:cNvPr id="3" name="Espace réservé du pied de page 2">
            <a:extLst>
              <a:ext uri="{FF2B5EF4-FFF2-40B4-BE49-F238E27FC236}">
                <a16:creationId xmlns:a16="http://schemas.microsoft.com/office/drawing/2014/main" xmlns="" id="{7736F864-D325-4A36-AD44-D3627C5AAE24}"/>
              </a:ext>
            </a:extLst>
          </p:cNvPr>
          <p:cNvSpPr>
            <a:spLocks noGrp="1"/>
          </p:cNvSpPr>
          <p:nvPr>
            <p:ph type="ftr" sz="quarter" idx="10"/>
          </p:nvPr>
        </p:nvSpPr>
        <p:spPr/>
        <p:txBody>
          <a:bodyPr/>
          <a:lstStyle/>
          <a:p>
            <a:pPr>
              <a:defRPr/>
            </a:pPr>
            <a:r>
              <a:rPr lang="fr-FR" altLang="fr-FR" dirty="0"/>
              <a:t>RESULTATS 2020  -  SOCIETE GENERALE</a:t>
            </a:r>
          </a:p>
        </p:txBody>
      </p:sp>
      <p:sp>
        <p:nvSpPr>
          <p:cNvPr id="10" name="Rectangle 9"/>
          <p:cNvSpPr/>
          <p:nvPr/>
        </p:nvSpPr>
        <p:spPr>
          <a:xfrm>
            <a:off x="776536" y="5430927"/>
            <a:ext cx="8856984" cy="1077218"/>
          </a:xfrm>
          <a:prstGeom prst="rect">
            <a:avLst/>
          </a:prstGeom>
        </p:spPr>
        <p:txBody>
          <a:bodyPr wrap="square">
            <a:spAutoFit/>
          </a:bodyPr>
          <a:lstStyle/>
          <a:p>
            <a:pPr marL="0" indent="0" eaLnBrk="1" hangingPunct="1">
              <a:spcBef>
                <a:spcPts val="0"/>
              </a:spcBef>
              <a:spcAft>
                <a:spcPts val="0"/>
              </a:spcAft>
              <a:buClr>
                <a:srgbClr val="FF4B33"/>
              </a:buClr>
              <a:buSzPct val="80000"/>
              <a:defRPr/>
            </a:pPr>
            <a:r>
              <a:rPr lang="fr-FR" altLang="fr-FR" sz="1600" dirty="0">
                <a:ea typeface="Arial Unicode MS" panose="020B0604020202020204" pitchFamily="34" charset="-128"/>
                <a:cs typeface="Arial Unicode MS" panose="020B0604020202020204" pitchFamily="34" charset="-128"/>
                <a:sym typeface="Wingdings" panose="05000000000000000000" pitchFamily="2" charset="2"/>
              </a:rPr>
              <a:t>Sur la période 2016-2019 :</a:t>
            </a:r>
          </a:p>
          <a:p>
            <a:pPr marL="0" indent="0" eaLnBrk="1" hangingPunct="1">
              <a:spcBef>
                <a:spcPts val="0"/>
              </a:spcBef>
              <a:spcAft>
                <a:spcPts val="0"/>
              </a:spcAft>
              <a:buClr>
                <a:srgbClr val="FF4B33"/>
              </a:buClr>
              <a:buSzPct val="80000"/>
              <a:defRPr/>
            </a:pPr>
            <a:r>
              <a:rPr lang="fr-FR" altLang="fr-FR" sz="1600" dirty="0">
                <a:ea typeface="Arial Unicode MS" panose="020B0604020202020204" pitchFamily="34" charset="-128"/>
                <a:cs typeface="Arial Unicode MS" panose="020B0604020202020204" pitchFamily="34" charset="-128"/>
                <a:sym typeface="Wingdings" panose="05000000000000000000" pitchFamily="2" charset="2"/>
              </a:rPr>
              <a:t>Le montant moyen des capitaux décès est de </a:t>
            </a:r>
            <a:r>
              <a:rPr lang="fr-FR" altLang="fr-FR" sz="1600" b="1" dirty="0">
                <a:solidFill>
                  <a:srgbClr val="FF0000"/>
                </a:solidFill>
                <a:ea typeface="Arial Unicode MS" panose="020B0604020202020204" pitchFamily="34" charset="-128"/>
                <a:cs typeface="Arial Unicode MS" panose="020B0604020202020204" pitchFamily="34" charset="-128"/>
                <a:sym typeface="Wingdings" panose="05000000000000000000" pitchFamily="2" charset="2"/>
              </a:rPr>
              <a:t>142 261 euros</a:t>
            </a:r>
          </a:p>
          <a:p>
            <a:pPr marL="0" indent="0" eaLnBrk="1" hangingPunct="1">
              <a:spcBef>
                <a:spcPts val="0"/>
              </a:spcBef>
              <a:spcAft>
                <a:spcPts val="0"/>
              </a:spcAft>
              <a:buClr>
                <a:srgbClr val="FF4B33"/>
              </a:buClr>
              <a:buSzPct val="80000"/>
              <a:defRPr/>
            </a:pPr>
            <a:r>
              <a:rPr lang="fr-FR" altLang="fr-FR" sz="1600" dirty="0">
                <a:ea typeface="Arial Unicode MS" panose="020B0604020202020204" pitchFamily="34" charset="-128"/>
                <a:cs typeface="Arial Unicode MS" panose="020B0604020202020204" pitchFamily="34" charset="-128"/>
                <a:sym typeface="Wingdings" panose="05000000000000000000" pitchFamily="2" charset="2"/>
              </a:rPr>
              <a:t>Le nombre moyen des décès est de </a:t>
            </a:r>
            <a:r>
              <a:rPr lang="fr-FR" altLang="fr-FR" sz="1600" b="1" dirty="0">
                <a:solidFill>
                  <a:srgbClr val="FF0000"/>
                </a:solidFill>
                <a:ea typeface="Arial Unicode MS" panose="020B0604020202020204" pitchFamily="34" charset="-128"/>
                <a:cs typeface="Arial Unicode MS" panose="020B0604020202020204" pitchFamily="34" charset="-128"/>
                <a:sym typeface="Wingdings" panose="05000000000000000000" pitchFamily="2" charset="2"/>
              </a:rPr>
              <a:t>46,75</a:t>
            </a:r>
            <a:r>
              <a:rPr lang="fr-FR" altLang="fr-FR" sz="1600" dirty="0">
                <a:solidFill>
                  <a:srgbClr val="FF0000"/>
                </a:solidFill>
                <a:ea typeface="Arial Unicode MS" panose="020B0604020202020204" pitchFamily="34" charset="-128"/>
                <a:cs typeface="Arial Unicode MS" panose="020B0604020202020204" pitchFamily="34" charset="-128"/>
                <a:sym typeface="Wingdings" panose="05000000000000000000" pitchFamily="2" charset="2"/>
              </a:rPr>
              <a:t> </a:t>
            </a:r>
          </a:p>
          <a:p>
            <a:pPr marL="0" indent="0" eaLnBrk="1" hangingPunct="1">
              <a:spcBef>
                <a:spcPts val="0"/>
              </a:spcBef>
              <a:spcAft>
                <a:spcPts val="0"/>
              </a:spcAft>
              <a:buClr>
                <a:srgbClr val="FF4B33"/>
              </a:buClr>
              <a:buSzPct val="80000"/>
              <a:defRPr/>
            </a:pPr>
            <a:r>
              <a:rPr lang="fr-FR" altLang="fr-FR" sz="1600" dirty="0">
                <a:ea typeface="Arial Unicode MS" panose="020B0604020202020204" pitchFamily="34" charset="-128"/>
                <a:cs typeface="Arial Unicode MS" panose="020B0604020202020204" pitchFamily="34" charset="-128"/>
                <a:sym typeface="Wingdings" panose="05000000000000000000" pitchFamily="2" charset="2"/>
              </a:rPr>
              <a:t>L’âge moyen constaté est de </a:t>
            </a:r>
            <a:r>
              <a:rPr lang="fr-FR" altLang="fr-FR" sz="1600" b="1" dirty="0">
                <a:solidFill>
                  <a:srgbClr val="FF0000"/>
                </a:solidFill>
                <a:ea typeface="Arial Unicode MS" panose="020B0604020202020204" pitchFamily="34" charset="-128"/>
                <a:cs typeface="Arial Unicode MS" panose="020B0604020202020204" pitchFamily="34" charset="-128"/>
                <a:sym typeface="Wingdings" panose="05000000000000000000" pitchFamily="2" charset="2"/>
              </a:rPr>
              <a:t>57</a:t>
            </a:r>
            <a:r>
              <a:rPr lang="fr-FR" altLang="fr-FR" sz="1600" dirty="0">
                <a:ea typeface="Arial Unicode MS" panose="020B0604020202020204" pitchFamily="34" charset="-128"/>
                <a:cs typeface="Arial Unicode MS" panose="020B0604020202020204" pitchFamily="34" charset="-128"/>
                <a:sym typeface="Wingdings" panose="05000000000000000000" pitchFamily="2" charset="2"/>
              </a:rPr>
              <a:t> ans.</a:t>
            </a:r>
          </a:p>
        </p:txBody>
      </p:sp>
      <p:pic>
        <p:nvPicPr>
          <p:cNvPr id="11"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34994" y="6398946"/>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Image 3">
            <a:extLst>
              <a:ext uri="{FF2B5EF4-FFF2-40B4-BE49-F238E27FC236}">
                <a16:creationId xmlns:a16="http://schemas.microsoft.com/office/drawing/2014/main" xmlns="" id="{04AB6D3F-2F19-4DB6-BB6E-8F7D791C95E0}"/>
              </a:ext>
            </a:extLst>
          </p:cNvPr>
          <p:cNvPicPr>
            <a:picLocks noChangeAspect="1"/>
          </p:cNvPicPr>
          <p:nvPr/>
        </p:nvPicPr>
        <p:blipFill>
          <a:blip r:embed="rId3"/>
          <a:stretch>
            <a:fillRect/>
          </a:stretch>
        </p:blipFill>
        <p:spPr>
          <a:xfrm>
            <a:off x="2363477" y="1526356"/>
            <a:ext cx="5179045" cy="3705116"/>
          </a:xfrm>
          <a:prstGeom prst="rect">
            <a:avLst/>
          </a:prstGeom>
        </p:spPr>
      </p:pic>
    </p:spTree>
    <p:extLst>
      <p:ext uri="{BB962C8B-B14F-4D97-AF65-F5344CB8AC3E}">
        <p14:creationId xmlns:p14="http://schemas.microsoft.com/office/powerpoint/2010/main" xmlns="" val="3202039653"/>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RE">
            <a:extLst>
              <a:ext uri="{FF2B5EF4-FFF2-40B4-BE49-F238E27FC236}">
                <a16:creationId xmlns:a16="http://schemas.microsoft.com/office/drawing/2014/main" xmlns="" id="{E39BD118-0C45-4CA4-8440-A98ADE8DD09D}"/>
              </a:ext>
            </a:extLst>
          </p:cNvPr>
          <p:cNvSpPr>
            <a:spLocks noGrp="1"/>
          </p:cNvSpPr>
          <p:nvPr>
            <p:ph type="title"/>
          </p:nvPr>
        </p:nvSpPr>
        <p:spPr>
          <a:xfrm>
            <a:off x="632520" y="116632"/>
            <a:ext cx="5210838" cy="535527"/>
          </a:xfrm>
          <a:ln>
            <a:miter lim="800000"/>
            <a:headEnd/>
            <a:tailEnd/>
          </a:ln>
        </p:spPr>
        <p:txBody>
          <a:bodyPr wrap="none" lIns="91434" tIns="45718" rIns="91434" bIns="45718" rtlCol="0"/>
          <a:lstStyle/>
          <a:p>
            <a:pPr defTabSz="685783" eaLnBrk="1" hangingPunct="1">
              <a:defRPr/>
            </a:pPr>
            <a:r>
              <a:rPr lang="fr-FR" altLang="fr-FR" sz="3200" dirty="0">
                <a:solidFill>
                  <a:srgbClr val="969696"/>
                </a:solidFill>
                <a:ea typeface="+mn-ea"/>
              </a:rPr>
              <a:t>ANALYSE DES COMPTES</a:t>
            </a:r>
            <a:endParaRPr altLang="fr-FR" sz="3200" dirty="0">
              <a:solidFill>
                <a:srgbClr val="969696"/>
              </a:solidFill>
              <a:ea typeface="+mn-ea"/>
            </a:endParaRPr>
          </a:p>
        </p:txBody>
      </p:sp>
      <p:sp>
        <p:nvSpPr>
          <p:cNvPr id="34821" name="SOUS_TITRE_1">
            <a:extLst>
              <a:ext uri="{FF2B5EF4-FFF2-40B4-BE49-F238E27FC236}">
                <a16:creationId xmlns:a16="http://schemas.microsoft.com/office/drawing/2014/main" xmlns="" id="{65A6A3AE-38ED-473F-975B-2749D1915E89}"/>
              </a:ext>
            </a:extLst>
          </p:cNvPr>
          <p:cNvSpPr>
            <a:spLocks noGrp="1"/>
          </p:cNvSpPr>
          <p:nvPr>
            <p:ph type="body" sz="quarter" idx="4294967295"/>
          </p:nvPr>
        </p:nvSpPr>
        <p:spPr bwMode="auto">
          <a:xfrm>
            <a:off x="632520" y="692696"/>
            <a:ext cx="6132513" cy="481012"/>
          </a:xfrm>
          <a:solidFill>
            <a:srgbClr val="FF4B33"/>
          </a:solidFill>
        </p:spPr>
        <p:txBody>
          <a:bodyPr lIns="91434" tIns="45718" rIns="91434" bIns="45718" anchor="ctr">
            <a:noAutofit/>
          </a:bodyPr>
          <a:lstStyle/>
          <a:p>
            <a:pPr>
              <a:buFontTx/>
              <a:buNone/>
              <a:defRPr/>
            </a:pPr>
            <a:r>
              <a:rPr altLang="fr-FR" sz="1400" dirty="0">
                <a:solidFill>
                  <a:srgbClr val="FFFFFF"/>
                </a:solidFill>
              </a:rPr>
              <a:t>GARANTIE DECES : FOCUS SUR LES RENTES EDUCATION</a:t>
            </a:r>
          </a:p>
        </p:txBody>
      </p:sp>
      <p:sp>
        <p:nvSpPr>
          <p:cNvPr id="34822" name="Rectangle 4">
            <a:extLst>
              <a:ext uri="{FF2B5EF4-FFF2-40B4-BE49-F238E27FC236}">
                <a16:creationId xmlns:a16="http://schemas.microsoft.com/office/drawing/2014/main" xmlns="" id="{ECA7A9DB-A0CA-4E5C-83A6-511A22930DAE}"/>
              </a:ext>
            </a:extLst>
          </p:cNvPr>
          <p:cNvSpPr>
            <a:spLocks noChangeArrowheads="1"/>
          </p:cNvSpPr>
          <p:nvPr/>
        </p:nvSpPr>
        <p:spPr bwMode="auto">
          <a:xfrm>
            <a:off x="704528" y="1412776"/>
            <a:ext cx="7920880" cy="4779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180975" indent="-180975">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1588" indent="-1588" eaLnBrk="1" hangingPunct="1">
              <a:lnSpc>
                <a:spcPct val="90000"/>
              </a:lnSpc>
              <a:spcBef>
                <a:spcPct val="50000"/>
              </a:spcBef>
              <a:spcAft>
                <a:spcPct val="50000"/>
              </a:spcAft>
              <a:buClr>
                <a:srgbClr val="FF9900"/>
              </a:buClr>
              <a:buSzPct val="80000"/>
              <a:buFont typeface="Wingdings" panose="05000000000000000000" pitchFamily="2" charset="2"/>
              <a:buNone/>
              <a:defRPr/>
            </a:pPr>
            <a:r>
              <a:rPr lang="fr-FR" altLang="fr-FR" sz="1600" b="1" dirty="0">
                <a:solidFill>
                  <a:srgbClr val="FF4B33"/>
                </a:solidFill>
                <a:latin typeface="+mn-lt"/>
                <a:sym typeface="Wingdings" panose="05000000000000000000" pitchFamily="2" charset="2"/>
              </a:rPr>
              <a:t>Pour</a:t>
            </a:r>
            <a:r>
              <a:rPr lang="fr-FR" altLang="fr-FR" sz="1600" dirty="0">
                <a:latin typeface="+mn-lt"/>
                <a:ea typeface="Arial Unicode MS" panose="020B0604020202020204" pitchFamily="34" charset="-128"/>
                <a:cs typeface="Arial Unicode MS" panose="020B0604020202020204" pitchFamily="34" charset="-128"/>
                <a:sym typeface="Wingdings" panose="05000000000000000000" pitchFamily="2" charset="2"/>
              </a:rPr>
              <a:t> </a:t>
            </a:r>
            <a:r>
              <a:rPr lang="fr-FR" altLang="fr-FR" sz="1600" b="1" dirty="0">
                <a:solidFill>
                  <a:srgbClr val="FF4B33"/>
                </a:solidFill>
                <a:latin typeface="+mn-lt"/>
                <a:sym typeface="Wingdings" panose="05000000000000000000" pitchFamily="2" charset="2"/>
              </a:rPr>
              <a:t>les rentes éducation </a:t>
            </a:r>
            <a:r>
              <a:rPr lang="fr-FR" altLang="fr-FR" sz="1600" dirty="0">
                <a:latin typeface="+mn-lt"/>
                <a:ea typeface="Arial Unicode MS" panose="020B0604020202020204" pitchFamily="34" charset="-128"/>
                <a:cs typeface="Arial Unicode MS" panose="020B0604020202020204" pitchFamily="34" charset="-128"/>
                <a:sym typeface="Wingdings" panose="05000000000000000000" pitchFamily="2" charset="2"/>
              </a:rPr>
              <a:t>:</a:t>
            </a:r>
          </a:p>
          <a:p>
            <a:pPr marL="0" indent="0" algn="just"/>
            <a:r>
              <a:rPr lang="fr-FR" sz="1600" dirty="0"/>
              <a:t>L’évaluation de la charge future des rentes consiste à estimer la durée de la prestation, en nombre d’années, en tenant compte de la probabilité d’effectuer le versement et d’un taux d’actualisation.</a:t>
            </a:r>
          </a:p>
          <a:p>
            <a:pPr marL="0" indent="0" algn="just"/>
            <a:r>
              <a:rPr lang="fr-FR" sz="1600" dirty="0"/>
              <a:t>Le calcul des provisions mathématiques des rentes s’effectue dossier par dossier, ce qui implique l’utilisation de tables de coefficients de provisionnement.</a:t>
            </a:r>
          </a:p>
          <a:p>
            <a:r>
              <a:rPr lang="fr-FR" sz="1600" dirty="0"/>
              <a:t> </a:t>
            </a:r>
          </a:p>
          <a:p>
            <a:pPr marL="0" lvl="0" indent="0"/>
            <a:r>
              <a:rPr lang="fr-FR" sz="1600" dirty="0"/>
              <a:t>Les provisions mathématiques des rentes d’éducation sont calculées en utilisant les tables suivantes :</a:t>
            </a:r>
          </a:p>
          <a:p>
            <a:r>
              <a:rPr lang="fr-FR" sz="1600" dirty="0"/>
              <a:t>		- TGF05 et TGH05 pour les rentes décès ;</a:t>
            </a:r>
          </a:p>
          <a:p>
            <a:pPr marL="0" indent="0"/>
            <a:r>
              <a:rPr lang="fr-FR" sz="1600" dirty="0"/>
              <a:t>  	 - et un taux d’actualisation : </a:t>
            </a:r>
          </a:p>
          <a:p>
            <a:pPr marL="0" indent="0"/>
            <a:r>
              <a:rPr lang="fr-FR" sz="1600" dirty="0"/>
              <a:t>le taux d’actualisation retenu au moment du calcul, dans au maximum 60 % du T.M.E. sans pouvoir dépasser 3,5 % pour les rentes éducation.</a:t>
            </a:r>
          </a:p>
          <a:p>
            <a:pPr marL="0" lvl="1" indent="0" algn="just">
              <a:spcBef>
                <a:spcPct val="20000"/>
              </a:spcBef>
              <a:spcAft>
                <a:spcPct val="40000"/>
              </a:spcAft>
              <a:buClr>
                <a:srgbClr val="FF4B33"/>
              </a:buClr>
              <a:defRPr/>
            </a:pPr>
            <a:endParaRPr lang="fr-FR" altLang="fr-FR" sz="1600" dirty="0"/>
          </a:p>
          <a:p>
            <a:pPr marL="0" lvl="1" indent="0" algn="just">
              <a:spcBef>
                <a:spcPct val="20000"/>
              </a:spcBef>
              <a:spcAft>
                <a:spcPct val="40000"/>
              </a:spcAft>
              <a:buClr>
                <a:srgbClr val="FF4B33"/>
              </a:buClr>
              <a:defRPr/>
            </a:pPr>
            <a:r>
              <a:rPr lang="fr-FR" altLang="fr-FR" sz="1600" dirty="0"/>
              <a:t>Pour rappel, le taux technique est passé de 0,25% en 2018 à 0% en 2019 et 2020. 		</a:t>
            </a:r>
            <a:endParaRPr lang="fr-FR" altLang="fr-FR" sz="1600" dirty="0">
              <a:latin typeface="+mn-lt"/>
              <a:ea typeface="Arial Unicode MS" panose="020B0604020202020204" pitchFamily="34" charset="-128"/>
              <a:cs typeface="Arial Unicode MS" panose="020B0604020202020204" pitchFamily="34" charset="-128"/>
              <a:sym typeface="Wingdings" panose="05000000000000000000" pitchFamily="2" charset="2"/>
            </a:endParaRPr>
          </a:p>
          <a:p>
            <a:pPr marL="1588" indent="-1588" eaLnBrk="1" hangingPunct="1">
              <a:lnSpc>
                <a:spcPct val="90000"/>
              </a:lnSpc>
              <a:spcBef>
                <a:spcPct val="50000"/>
              </a:spcBef>
              <a:spcAft>
                <a:spcPct val="50000"/>
              </a:spcAft>
              <a:buClr>
                <a:srgbClr val="FF9900"/>
              </a:buClr>
              <a:buSzPct val="80000"/>
              <a:buFont typeface="Wingdings" panose="05000000000000000000" pitchFamily="2" charset="2"/>
              <a:buNone/>
              <a:defRPr/>
            </a:pPr>
            <a:r>
              <a:rPr lang="fr-FR" altLang="fr-FR" sz="1600" dirty="0">
                <a:latin typeface="+mn-lt"/>
                <a:ea typeface="Arial Unicode MS" panose="020B0604020202020204" pitchFamily="34" charset="-128"/>
                <a:cs typeface="Arial Unicode MS" panose="020B0604020202020204" pitchFamily="34" charset="-128"/>
                <a:sym typeface="Wingdings" panose="05000000000000000000" pitchFamily="2" charset="2"/>
              </a:rPr>
              <a:t>Nous n’enregistrons pas de nouvelle Rente d’Education en 2020.</a:t>
            </a:r>
          </a:p>
          <a:p>
            <a:pPr marL="1588" indent="-1588" eaLnBrk="1" hangingPunct="1">
              <a:lnSpc>
                <a:spcPct val="90000"/>
              </a:lnSpc>
              <a:spcBef>
                <a:spcPct val="50000"/>
              </a:spcBef>
              <a:spcAft>
                <a:spcPct val="50000"/>
              </a:spcAft>
              <a:buClr>
                <a:srgbClr val="FF9900"/>
              </a:buClr>
              <a:buSzPct val="80000"/>
              <a:buFont typeface="Wingdings" panose="05000000000000000000" pitchFamily="2" charset="2"/>
              <a:buNone/>
              <a:defRPr/>
            </a:pPr>
            <a:endParaRPr lang="fr-FR" altLang="fr-FR" sz="1600" dirty="0">
              <a:latin typeface="+mn-lt"/>
              <a:ea typeface="Arial Unicode MS" panose="020B0604020202020204" pitchFamily="34" charset="-128"/>
              <a:cs typeface="Arial Unicode MS" panose="020B0604020202020204" pitchFamily="34" charset="-128"/>
              <a:sym typeface="Wingdings" panose="05000000000000000000" pitchFamily="2" charset="2"/>
            </a:endParaRPr>
          </a:p>
        </p:txBody>
      </p:sp>
      <p:sp>
        <p:nvSpPr>
          <p:cNvPr id="21510" name="Espace réservé du pied de page 2">
            <a:extLst>
              <a:ext uri="{FF2B5EF4-FFF2-40B4-BE49-F238E27FC236}">
                <a16:creationId xmlns:a16="http://schemas.microsoft.com/office/drawing/2014/main" xmlns="" id="{D4F0C01C-DAED-41B0-80BF-1097DE261D39}"/>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8" name="Espace réservé du numéro de diapositive 2">
            <a:extLst>
              <a:ext uri="{FF2B5EF4-FFF2-40B4-BE49-F238E27FC236}">
                <a16:creationId xmlns:a16="http://schemas.microsoft.com/office/drawing/2014/main" xmlns="" id="{694C04F9-443C-4E6D-BDD4-AAFE99BD03A3}"/>
              </a:ext>
            </a:extLst>
          </p:cNvPr>
          <p:cNvSpPr>
            <a:spLocks noGrp="1"/>
          </p:cNvSpPr>
          <p:nvPr>
            <p:ph type="sldNum" sz="quarter" idx="11"/>
          </p:nvPr>
        </p:nvSpPr>
        <p:spPr/>
        <p:txBody>
          <a:bodyPr/>
          <a:lstStyle/>
          <a:p>
            <a:pPr>
              <a:defRPr/>
            </a:pPr>
            <a:fld id="{33DD07C4-136D-4654-87F8-88B6E23A0951}" type="slidenum">
              <a:rPr lang="fr-FR" altLang="fr-FR"/>
              <a:pPr>
                <a:defRPr/>
              </a:pPr>
              <a:t>13</a:t>
            </a:fld>
            <a:endParaRPr lang="fr-FR" altLang="fr-FR"/>
          </a:p>
        </p:txBody>
      </p:sp>
      <p:pic>
        <p:nvPicPr>
          <p:cNvPr id="9"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603555745"/>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RE">
            <a:extLst>
              <a:ext uri="{FF2B5EF4-FFF2-40B4-BE49-F238E27FC236}">
                <a16:creationId xmlns:a16="http://schemas.microsoft.com/office/drawing/2014/main" xmlns="" id="{E39BD118-0C45-4CA4-8440-A98ADE8DD09D}"/>
              </a:ext>
            </a:extLst>
          </p:cNvPr>
          <p:cNvSpPr>
            <a:spLocks noGrp="1"/>
          </p:cNvSpPr>
          <p:nvPr>
            <p:ph type="title"/>
          </p:nvPr>
        </p:nvSpPr>
        <p:spPr>
          <a:xfrm>
            <a:off x="632520" y="116632"/>
            <a:ext cx="5210838" cy="535527"/>
          </a:xfrm>
          <a:ln>
            <a:miter lim="800000"/>
            <a:headEnd/>
            <a:tailEnd/>
          </a:ln>
        </p:spPr>
        <p:txBody>
          <a:bodyPr wrap="none" lIns="91434" tIns="45718" rIns="91434" bIns="45718" rtlCol="0"/>
          <a:lstStyle/>
          <a:p>
            <a:pPr defTabSz="685783" eaLnBrk="1" hangingPunct="1">
              <a:defRPr/>
            </a:pPr>
            <a:r>
              <a:rPr lang="fr-FR" altLang="fr-FR" sz="3200" dirty="0">
                <a:solidFill>
                  <a:srgbClr val="969696"/>
                </a:solidFill>
                <a:ea typeface="+mn-ea"/>
              </a:rPr>
              <a:t>ANALYSE DES COMPTES</a:t>
            </a:r>
            <a:endParaRPr altLang="fr-FR" sz="3200" dirty="0">
              <a:solidFill>
                <a:srgbClr val="969696"/>
              </a:solidFill>
              <a:ea typeface="+mn-ea"/>
            </a:endParaRPr>
          </a:p>
        </p:txBody>
      </p:sp>
      <p:sp>
        <p:nvSpPr>
          <p:cNvPr id="34821" name="SOUS_TITRE_1">
            <a:extLst>
              <a:ext uri="{FF2B5EF4-FFF2-40B4-BE49-F238E27FC236}">
                <a16:creationId xmlns:a16="http://schemas.microsoft.com/office/drawing/2014/main" xmlns="" id="{65A6A3AE-38ED-473F-975B-2749D1915E89}"/>
              </a:ext>
            </a:extLst>
          </p:cNvPr>
          <p:cNvSpPr>
            <a:spLocks noGrp="1"/>
          </p:cNvSpPr>
          <p:nvPr>
            <p:ph type="body" sz="quarter" idx="4294967295"/>
          </p:nvPr>
        </p:nvSpPr>
        <p:spPr bwMode="auto">
          <a:xfrm>
            <a:off x="632520" y="692696"/>
            <a:ext cx="6132513" cy="481012"/>
          </a:xfrm>
          <a:solidFill>
            <a:srgbClr val="FF4B33"/>
          </a:solidFill>
        </p:spPr>
        <p:txBody>
          <a:bodyPr lIns="91434" tIns="45718" rIns="91434" bIns="45718" anchor="ctr">
            <a:noAutofit/>
          </a:bodyPr>
          <a:lstStyle/>
          <a:p>
            <a:pPr>
              <a:buFontTx/>
              <a:buNone/>
              <a:defRPr/>
            </a:pPr>
            <a:r>
              <a:rPr altLang="fr-FR" sz="1400" dirty="0">
                <a:solidFill>
                  <a:srgbClr val="FFFFFF"/>
                </a:solidFill>
              </a:rPr>
              <a:t>GARANTIE DECES : LES PROVISIONS</a:t>
            </a:r>
          </a:p>
        </p:txBody>
      </p:sp>
      <p:sp>
        <p:nvSpPr>
          <p:cNvPr id="34822" name="Rectangle 4">
            <a:extLst>
              <a:ext uri="{FF2B5EF4-FFF2-40B4-BE49-F238E27FC236}">
                <a16:creationId xmlns:a16="http://schemas.microsoft.com/office/drawing/2014/main" xmlns="" id="{ECA7A9DB-A0CA-4E5C-83A6-511A22930DAE}"/>
              </a:ext>
            </a:extLst>
          </p:cNvPr>
          <p:cNvSpPr>
            <a:spLocks noChangeArrowheads="1"/>
          </p:cNvSpPr>
          <p:nvPr/>
        </p:nvSpPr>
        <p:spPr bwMode="auto">
          <a:xfrm>
            <a:off x="266448" y="1261039"/>
            <a:ext cx="9151048" cy="4779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180975" indent="-180975">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indent="0" algn="just"/>
            <a:r>
              <a:rPr lang="fr-FR" altLang="fr-FR" sz="1500" dirty="0">
                <a:latin typeface="+mn-lt"/>
              </a:rPr>
              <a:t>Les </a:t>
            </a:r>
            <a:r>
              <a:rPr lang="fr-FR" altLang="fr-FR" sz="1500" b="1" dirty="0">
                <a:solidFill>
                  <a:srgbClr val="FF4B33"/>
                </a:solidFill>
                <a:latin typeface="+mn-lt"/>
              </a:rPr>
              <a:t>provisions pour sinistres à payer </a:t>
            </a:r>
            <a:r>
              <a:rPr lang="fr-FR" altLang="fr-FR" sz="1500" dirty="0">
                <a:latin typeface="+mn-lt"/>
              </a:rPr>
              <a:t>au-delà du 31 décembre 2020:</a:t>
            </a:r>
            <a:endParaRPr lang="fr-FR" sz="1500" dirty="0">
              <a:latin typeface="+mn-lt"/>
            </a:endParaRPr>
          </a:p>
          <a:p>
            <a:pPr marL="0" lvl="0" indent="0" algn="just"/>
            <a:r>
              <a:rPr lang="fr-FR" sz="1500" dirty="0">
                <a:latin typeface="+mn-lt"/>
              </a:rPr>
              <a:t>Décès : </a:t>
            </a:r>
            <a:r>
              <a:rPr lang="fr-FR" sz="1500" b="1" dirty="0">
                <a:solidFill>
                  <a:srgbClr val="FF4B33"/>
                </a:solidFill>
                <a:latin typeface="+mn-lt"/>
              </a:rPr>
              <a:t>1</a:t>
            </a:r>
            <a:r>
              <a:rPr lang="fr-FR" sz="1500" b="1" dirty="0">
                <a:latin typeface="+mn-lt"/>
              </a:rPr>
              <a:t> </a:t>
            </a:r>
            <a:r>
              <a:rPr lang="fr-FR" sz="1500" b="1" dirty="0">
                <a:solidFill>
                  <a:srgbClr val="FF4B33"/>
                </a:solidFill>
                <a:latin typeface="+mn-lt"/>
              </a:rPr>
              <a:t>277 930 € [A] </a:t>
            </a:r>
            <a:r>
              <a:rPr lang="fr-FR" sz="1500" dirty="0">
                <a:latin typeface="+mn-lt"/>
              </a:rPr>
              <a:t>pour 10 capitaux réglés en 2020 au titre des années précédentes:</a:t>
            </a:r>
          </a:p>
          <a:p>
            <a:pPr marL="0" lvl="0" indent="0" algn="just"/>
            <a:r>
              <a:rPr lang="fr-FR" sz="1500" dirty="0">
                <a:latin typeface="+mn-lt"/>
              </a:rPr>
              <a:t>1 de survenance 2007, 2 de survenance 2017 et 7 de survenance 2020.</a:t>
            </a:r>
          </a:p>
          <a:p>
            <a:pPr marL="0" lvl="0" indent="0" algn="just"/>
            <a:endParaRPr lang="fr-FR" sz="900" dirty="0">
              <a:latin typeface="+mn-lt"/>
            </a:endParaRPr>
          </a:p>
          <a:p>
            <a:pPr marL="0" lvl="0" indent="0" algn="just"/>
            <a:r>
              <a:rPr lang="fr-FR" sz="1500" dirty="0">
                <a:latin typeface="+mn-lt"/>
              </a:rPr>
              <a:t>Rente éducation : la somme de </a:t>
            </a:r>
            <a:r>
              <a:rPr lang="fr-FR" sz="1500" b="1" dirty="0">
                <a:solidFill>
                  <a:srgbClr val="FF4B33"/>
                </a:solidFill>
                <a:latin typeface="+mn-lt"/>
              </a:rPr>
              <a:t>– 1 594€ a été imputée au compte pour trop perçu</a:t>
            </a:r>
            <a:r>
              <a:rPr lang="fr-FR" sz="1500" dirty="0">
                <a:latin typeface="+mn-lt"/>
              </a:rPr>
              <a:t>, </a:t>
            </a:r>
          </a:p>
          <a:p>
            <a:pPr marL="0" lvl="0" indent="0" algn="just"/>
            <a:endParaRPr lang="fr-FR" sz="800" dirty="0">
              <a:latin typeface="+mn-lt"/>
            </a:endParaRPr>
          </a:p>
          <a:p>
            <a:pPr marL="0" indent="0" algn="just"/>
            <a:r>
              <a:rPr lang="fr-FR" sz="1500" b="1" dirty="0">
                <a:solidFill>
                  <a:srgbClr val="FF4B33"/>
                </a:solidFill>
                <a:latin typeface="+mn-lt"/>
              </a:rPr>
              <a:t>12 décès </a:t>
            </a:r>
            <a:r>
              <a:rPr lang="fr-FR" sz="1500" dirty="0">
                <a:latin typeface="+mn-lt"/>
              </a:rPr>
              <a:t>ont été constatés au 31/12/2020. </a:t>
            </a:r>
          </a:p>
          <a:p>
            <a:pPr marL="0" indent="0" algn="just"/>
            <a:endParaRPr lang="fr-FR" sz="1500" dirty="0">
              <a:latin typeface="+mn-lt"/>
            </a:endParaRPr>
          </a:p>
          <a:p>
            <a:pPr marL="0" indent="0" algn="just"/>
            <a:r>
              <a:rPr lang="fr-FR" sz="1500" dirty="0">
                <a:latin typeface="+mn-lt"/>
              </a:rPr>
              <a:t>En moyenne, </a:t>
            </a:r>
            <a:r>
              <a:rPr lang="fr-FR" sz="1500" b="1" dirty="0">
                <a:latin typeface="+mn-lt"/>
              </a:rPr>
              <a:t>sur les 3 dernières survenances</a:t>
            </a:r>
            <a:r>
              <a:rPr lang="fr-FR" sz="1500" dirty="0">
                <a:latin typeface="+mn-lt"/>
              </a:rPr>
              <a:t>, nous connaissions 58% des décès au 31/12/N. Il y aurait donc 21 décès à indemniser au titre de la survenance 2020. Nous en avons payé 12 en 2020, et 10 au 1</a:t>
            </a:r>
            <a:r>
              <a:rPr lang="fr-FR" sz="1500" baseline="30000" dirty="0">
                <a:latin typeface="+mn-lt"/>
              </a:rPr>
              <a:t>er</a:t>
            </a:r>
            <a:r>
              <a:rPr lang="fr-FR" sz="1500" dirty="0">
                <a:latin typeface="+mn-lt"/>
              </a:rPr>
              <a:t> trimestre 2021.L’année 2020 serait donc consolidée sur le risque Décès. </a:t>
            </a:r>
          </a:p>
          <a:p>
            <a:pPr marL="0" indent="0" algn="just"/>
            <a:endParaRPr lang="fr-FR" sz="1500" dirty="0">
              <a:latin typeface="+mn-lt"/>
            </a:endParaRPr>
          </a:p>
          <a:p>
            <a:pPr marL="0" indent="0" algn="just"/>
            <a:r>
              <a:rPr lang="fr-FR" sz="1500" dirty="0">
                <a:latin typeface="+mn-lt"/>
              </a:rPr>
              <a:t>Ceci étant, dans la mesure où nous indemnisons toujours des capitaux décès sur les survenances antérieures, et que l’année 2020 semble trop faiblement sinistrée (avec vraisemblablement des capitaux décès en attente de paiement), nous avons retenu comme charge de sinistre à venir (payée après le 31/12/2020) les 21 capitaux décès précédemment estimés ainsi que le montant du capital décès moyen sur la même période observée (2017-2019, soit 145 028 €) : </a:t>
            </a:r>
          </a:p>
          <a:p>
            <a:pPr marL="0" indent="0" algn="just"/>
            <a:r>
              <a:rPr lang="fr-FR" sz="1500" dirty="0">
                <a:latin typeface="+mn-lt"/>
              </a:rPr>
              <a:t>			145 028 x 11 = </a:t>
            </a:r>
            <a:r>
              <a:rPr lang="fr-FR" sz="1500" b="1" dirty="0">
                <a:solidFill>
                  <a:srgbClr val="FF4B33"/>
                </a:solidFill>
                <a:latin typeface="+mn-lt"/>
              </a:rPr>
              <a:t> 1 595 308€ [B].</a:t>
            </a:r>
            <a:r>
              <a:rPr lang="fr-FR" sz="1500" dirty="0">
                <a:latin typeface="+mn-lt"/>
              </a:rPr>
              <a:t> </a:t>
            </a:r>
          </a:p>
          <a:p>
            <a:pPr marL="0" indent="0" algn="just"/>
            <a:endParaRPr lang="fr-FR" sz="1500" dirty="0">
              <a:latin typeface="+mn-lt"/>
            </a:endParaRPr>
          </a:p>
          <a:p>
            <a:pPr marL="0" indent="0" algn="just"/>
            <a:r>
              <a:rPr lang="fr-FR" sz="1500" dirty="0">
                <a:latin typeface="+mn-lt"/>
              </a:rPr>
              <a:t>Pour les rentes éducation, dans la mesure où aucune rente n’a été constatée tardivement, et du fait</a:t>
            </a:r>
          </a:p>
          <a:p>
            <a:pPr marL="0" indent="0" algn="just"/>
            <a:r>
              <a:rPr lang="fr-FR" sz="1500" dirty="0">
                <a:latin typeface="+mn-lt"/>
              </a:rPr>
              <a:t>du fort provisionnement en décès, aucune provision n’a été imputée.</a:t>
            </a:r>
          </a:p>
          <a:p>
            <a:pPr marL="0" indent="0" algn="just" eaLnBrk="1" hangingPunct="1">
              <a:lnSpc>
                <a:spcPct val="80000"/>
              </a:lnSpc>
              <a:spcBef>
                <a:spcPct val="50000"/>
              </a:spcBef>
              <a:spcAft>
                <a:spcPct val="50000"/>
              </a:spcAft>
              <a:buClr>
                <a:srgbClr val="FF4B33"/>
              </a:buClr>
              <a:buSzPct val="80000"/>
              <a:defRPr/>
            </a:pPr>
            <a:r>
              <a:rPr lang="fr-FR" altLang="fr-FR" sz="1600" dirty="0">
                <a:latin typeface="+mn-lt"/>
              </a:rPr>
              <a:t>	</a:t>
            </a:r>
          </a:p>
        </p:txBody>
      </p:sp>
      <p:sp>
        <p:nvSpPr>
          <p:cNvPr id="21510" name="Espace réservé du pied de page 2">
            <a:extLst>
              <a:ext uri="{FF2B5EF4-FFF2-40B4-BE49-F238E27FC236}">
                <a16:creationId xmlns:a16="http://schemas.microsoft.com/office/drawing/2014/main" xmlns="" id="{D4F0C01C-DAED-41B0-80BF-1097DE261D39}"/>
              </a:ext>
            </a:extLst>
          </p:cNvPr>
          <p:cNvSpPr txBox="1">
            <a:spLocks noGrp="1"/>
          </p:cNvSpPr>
          <p:nvPr/>
        </p:nvSpPr>
        <p:spPr bwMode="auto">
          <a:xfrm>
            <a:off x="3426823" y="65839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8" name="Espace réservé du numéro de diapositive 2">
            <a:extLst>
              <a:ext uri="{FF2B5EF4-FFF2-40B4-BE49-F238E27FC236}">
                <a16:creationId xmlns:a16="http://schemas.microsoft.com/office/drawing/2014/main" xmlns="" id="{694C04F9-443C-4E6D-BDD4-AAFE99BD03A3}"/>
              </a:ext>
            </a:extLst>
          </p:cNvPr>
          <p:cNvSpPr>
            <a:spLocks noGrp="1"/>
          </p:cNvSpPr>
          <p:nvPr>
            <p:ph type="sldNum" sz="quarter" idx="11"/>
          </p:nvPr>
        </p:nvSpPr>
        <p:spPr/>
        <p:txBody>
          <a:bodyPr/>
          <a:lstStyle/>
          <a:p>
            <a:pPr>
              <a:defRPr/>
            </a:pPr>
            <a:fld id="{33DD07C4-136D-4654-87F8-88B6E23A0951}" type="slidenum">
              <a:rPr lang="fr-FR" altLang="fr-FR"/>
              <a:pPr>
                <a:defRPr/>
              </a:pPr>
              <a:t>14</a:t>
            </a:fld>
            <a:endParaRPr lang="fr-FR" altLang="fr-FR"/>
          </a:p>
        </p:txBody>
      </p:sp>
      <p:pic>
        <p:nvPicPr>
          <p:cNvPr id="9"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45253692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9E4472E9-333A-427A-BDFC-97A8337A97FA}"/>
              </a:ext>
            </a:extLst>
          </p:cNvPr>
          <p:cNvPicPr>
            <a:picLocks noChangeAspect="1"/>
          </p:cNvPicPr>
          <p:nvPr/>
        </p:nvPicPr>
        <p:blipFill>
          <a:blip r:embed="rId2"/>
          <a:stretch>
            <a:fillRect/>
          </a:stretch>
        </p:blipFill>
        <p:spPr>
          <a:xfrm>
            <a:off x="382042" y="1088196"/>
            <a:ext cx="9078500" cy="5638383"/>
          </a:xfrm>
          <a:prstGeom prst="rect">
            <a:avLst/>
          </a:prstGeom>
        </p:spPr>
      </p:pic>
      <p:sp>
        <p:nvSpPr>
          <p:cNvPr id="32773" name="SOUS_TITRE_1">
            <a:extLst>
              <a:ext uri="{FF2B5EF4-FFF2-40B4-BE49-F238E27FC236}">
                <a16:creationId xmlns:a16="http://schemas.microsoft.com/office/drawing/2014/main" xmlns="" id="{9B7103C4-82F1-4680-BACB-12EDD0D1F93B}"/>
              </a:ext>
            </a:extLst>
          </p:cNvPr>
          <p:cNvSpPr>
            <a:spLocks noGrp="1"/>
          </p:cNvSpPr>
          <p:nvPr>
            <p:ph type="body" sz="quarter" idx="4294967295"/>
          </p:nvPr>
        </p:nvSpPr>
        <p:spPr bwMode="auto">
          <a:xfrm>
            <a:off x="920552" y="476672"/>
            <a:ext cx="6264275" cy="473075"/>
          </a:xfrm>
          <a:solidFill>
            <a:srgbClr val="FF4B33"/>
          </a:solidFill>
        </p:spPr>
        <p:txBody>
          <a:bodyPr numCol="1" anchor="ctr" compatLnSpc="1">
            <a:prstTxWarp prst="textNoShape">
              <a:avLst/>
            </a:prstTxWarp>
          </a:bodyPr>
          <a:lstStyle/>
          <a:p>
            <a:pPr marL="0" indent="0">
              <a:buFontTx/>
              <a:buNone/>
              <a:defRPr/>
            </a:pPr>
            <a:r>
              <a:rPr altLang="fr-FR" sz="1400" dirty="0">
                <a:solidFill>
                  <a:srgbClr val="FFFFFF"/>
                </a:solidFill>
              </a:rPr>
              <a:t>RESULTATS PAR SURVENANCE</a:t>
            </a:r>
          </a:p>
          <a:p>
            <a:pPr marL="0" indent="0">
              <a:buFontTx/>
              <a:buNone/>
              <a:defRPr/>
            </a:pPr>
            <a:r>
              <a:rPr altLang="fr-FR" sz="1400" dirty="0">
                <a:solidFill>
                  <a:srgbClr val="FFFFFF"/>
                </a:solidFill>
              </a:rPr>
              <a:t>GARANTIES DECES ET RENTE D’EDUCATION</a:t>
            </a:r>
          </a:p>
        </p:txBody>
      </p:sp>
      <p:sp>
        <p:nvSpPr>
          <p:cNvPr id="19461" name="Espace réservé du pied de page 2">
            <a:extLst>
              <a:ext uri="{FF2B5EF4-FFF2-40B4-BE49-F238E27FC236}">
                <a16:creationId xmlns:a16="http://schemas.microsoft.com/office/drawing/2014/main" xmlns="" id="{A8688053-E91F-4557-94A0-570CCDAE30A0}"/>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8" name="Espace réservé du numéro de diapositive 2">
            <a:extLst>
              <a:ext uri="{FF2B5EF4-FFF2-40B4-BE49-F238E27FC236}">
                <a16:creationId xmlns:a16="http://schemas.microsoft.com/office/drawing/2014/main" xmlns="" id="{D7DD38AC-C5D6-4773-BEE3-089F2B43ED4F}"/>
              </a:ext>
            </a:extLst>
          </p:cNvPr>
          <p:cNvSpPr>
            <a:spLocks noGrp="1"/>
          </p:cNvSpPr>
          <p:nvPr>
            <p:ph type="sldNum" sz="quarter" idx="11"/>
          </p:nvPr>
        </p:nvSpPr>
        <p:spPr/>
        <p:txBody>
          <a:bodyPr/>
          <a:lstStyle/>
          <a:p>
            <a:pPr>
              <a:defRPr/>
            </a:pPr>
            <a:fld id="{521A3BF9-7B7E-4524-8672-DDF1CBC85239}" type="slidenum">
              <a:rPr lang="fr-FR" altLang="fr-FR"/>
              <a:pPr>
                <a:defRPr/>
              </a:pPr>
              <a:t>15</a:t>
            </a:fld>
            <a:endParaRPr lang="fr-FR" altLang="fr-FR"/>
          </a:p>
        </p:txBody>
      </p:sp>
      <p:sp>
        <p:nvSpPr>
          <p:cNvPr id="9" name="TITRE">
            <a:extLst>
              <a:ext uri="{FF2B5EF4-FFF2-40B4-BE49-F238E27FC236}">
                <a16:creationId xmlns:a16="http://schemas.microsoft.com/office/drawing/2014/main" xmlns="" id="{6D86D175-1886-4A2C-8D9F-61CA4A9C8CF8}"/>
              </a:ext>
            </a:extLst>
          </p:cNvPr>
          <p:cNvSpPr txBox="1">
            <a:spLocks/>
          </p:cNvSpPr>
          <p:nvPr/>
        </p:nvSpPr>
        <p:spPr bwMode="auto">
          <a:xfrm>
            <a:off x="848544" y="13131"/>
            <a:ext cx="5210838" cy="535527"/>
          </a:xfrm>
          <a:prstGeom prst="rect">
            <a:avLst/>
          </a:prstGeom>
          <a:noFill/>
          <a:ln>
            <a:noFill/>
            <a:miter lim="800000"/>
            <a:headEnd/>
            <a:tailEnd/>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91434" tIns="45718" rIns="91434" bIns="45718" numCol="1" rtlCol="0" anchor="t" anchorCtr="0" compatLnSpc="1">
            <a:prstTxWarp prst="textNoShape">
              <a:avLst/>
            </a:prstTxWarp>
            <a:spAutoFit/>
          </a:bodyPr>
          <a:lstStyle>
            <a:lvl1pPr algn="l" defTabSz="684213" rtl="0" eaLnBrk="0" fontAlgn="base" hangingPunct="0">
              <a:lnSpc>
                <a:spcPct val="90000"/>
              </a:lnSpc>
              <a:spcBef>
                <a:spcPct val="0"/>
              </a:spcBef>
              <a:spcAft>
                <a:spcPct val="0"/>
              </a:spcAft>
              <a:defRPr lang="fr-FR" sz="3000" b="1" kern="1200" dirty="0">
                <a:solidFill>
                  <a:srgbClr val="FF4B33"/>
                </a:solidFill>
                <a:latin typeface="+mj-lt"/>
                <a:ea typeface="+mj-ea"/>
                <a:cs typeface="+mj-cs"/>
              </a:defRPr>
            </a:lvl1pPr>
            <a:lvl2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2pPr>
            <a:lvl3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3pPr>
            <a:lvl4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4pPr>
            <a:lvl5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5pPr>
            <a:lvl6pPr marL="457171"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6pPr>
            <a:lvl7pPr marL="914342"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7pPr>
            <a:lvl8pPr marL="1371513"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8pPr>
            <a:lvl9pPr marL="1828684"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9pPr>
          </a:lstStyle>
          <a:p>
            <a:pPr defTabSz="685783" eaLnBrk="1" hangingPunct="1">
              <a:defRPr/>
            </a:pPr>
            <a:r>
              <a:rPr lang="fr-FR" sz="3200" dirty="0">
                <a:solidFill>
                  <a:srgbClr val="969696"/>
                </a:solidFill>
                <a:ea typeface="+mn-ea"/>
              </a:rPr>
              <a:t>ANALYSE DES COMPTES</a:t>
            </a:r>
          </a:p>
        </p:txBody>
      </p:sp>
      <p:sp>
        <p:nvSpPr>
          <p:cNvPr id="2" name="Ellipse 1"/>
          <p:cNvSpPr/>
          <p:nvPr/>
        </p:nvSpPr>
        <p:spPr>
          <a:xfrm>
            <a:off x="7012259" y="5627865"/>
            <a:ext cx="576064" cy="24170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953000" y="5869570"/>
            <a:ext cx="792088" cy="574093"/>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 name="Connecteur droit avec flèche 4"/>
          <p:cNvCxnSpPr>
            <a:cxnSpLocks/>
            <a:endCxn id="3" idx="1"/>
          </p:cNvCxnSpPr>
          <p:nvPr/>
        </p:nvCxnSpPr>
        <p:spPr>
          <a:xfrm flipV="1">
            <a:off x="7560433" y="4662995"/>
            <a:ext cx="2007013" cy="1061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0" name="Image 1">
            <a:extLst>
              <a:ext uri="{FF2B5EF4-FFF2-40B4-BE49-F238E27FC236}">
                <a16:creationId xmlns:a16="http://schemas.microsoft.com/office/drawing/2014/main" xmlns="" id="{8F4BD694-DDB9-4752-9ED6-B375A40C2CA4}"/>
              </a:ext>
            </a:extLst>
          </p:cNvPr>
          <p:cNvPicPr>
            <a:picLocks noChangeAspect="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214541" y="6383136"/>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ZoneTexte 2"/>
          <p:cNvSpPr txBox="1"/>
          <p:nvPr/>
        </p:nvSpPr>
        <p:spPr>
          <a:xfrm>
            <a:off x="9567446" y="4478329"/>
            <a:ext cx="338554" cy="369332"/>
          </a:xfrm>
          <a:prstGeom prst="rect">
            <a:avLst/>
          </a:prstGeom>
          <a:noFill/>
        </p:spPr>
        <p:txBody>
          <a:bodyPr wrap="none" rtlCol="0">
            <a:spAutoFit/>
          </a:bodyPr>
          <a:lstStyle/>
          <a:p>
            <a:r>
              <a:rPr lang="fr-FR" dirty="0">
                <a:solidFill>
                  <a:srgbClr val="C00000"/>
                </a:solidFill>
              </a:rPr>
              <a:t>B</a:t>
            </a:r>
          </a:p>
        </p:txBody>
      </p:sp>
      <p:cxnSp>
        <p:nvCxnSpPr>
          <p:cNvPr id="17" name="Connecteur droit avec flèche 16"/>
          <p:cNvCxnSpPr>
            <a:cxnSpLocks/>
          </p:cNvCxnSpPr>
          <p:nvPr/>
        </p:nvCxnSpPr>
        <p:spPr>
          <a:xfrm flipV="1">
            <a:off x="5668093" y="3874084"/>
            <a:ext cx="4068630" cy="21538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9548755" y="3619810"/>
            <a:ext cx="338554" cy="369332"/>
          </a:xfrm>
          <a:prstGeom prst="rect">
            <a:avLst/>
          </a:prstGeom>
          <a:noFill/>
        </p:spPr>
        <p:txBody>
          <a:bodyPr wrap="none" rtlCol="0">
            <a:spAutoFit/>
          </a:bodyPr>
          <a:lstStyle/>
          <a:p>
            <a:r>
              <a:rPr lang="fr-FR" dirty="0">
                <a:solidFill>
                  <a:srgbClr val="C00000"/>
                </a:solidFill>
              </a:rPr>
              <a:t>A</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FC6527A1-1267-4F83-BDE7-A34204E43770}"/>
              </a:ext>
            </a:extLst>
          </p:cNvPr>
          <p:cNvSpPr>
            <a:spLocks noGrp="1"/>
          </p:cNvSpPr>
          <p:nvPr>
            <p:ph type="body" sz="quarter" idx="4294967295"/>
          </p:nvPr>
        </p:nvSpPr>
        <p:spPr>
          <a:xfrm>
            <a:off x="776536" y="665907"/>
            <a:ext cx="6121400" cy="520700"/>
          </a:xfrm>
          <a:solidFill>
            <a:srgbClr val="FF4B33"/>
          </a:solidFill>
        </p:spPr>
        <p:txBody>
          <a:bodyPr lIns="91434" tIns="45718" rIns="91434" bIns="45718" anchor="ctr">
            <a:noAutofit/>
          </a:bodyPr>
          <a:lstStyle/>
          <a:p>
            <a:pPr>
              <a:buFontTx/>
              <a:buNone/>
              <a:defRPr/>
            </a:pPr>
            <a:r>
              <a:rPr sz="1400" dirty="0">
                <a:solidFill>
                  <a:srgbClr val="FFFFFF"/>
                </a:solidFill>
              </a:rPr>
              <a:t>Garanties décès : Analyse des résultats </a:t>
            </a:r>
          </a:p>
        </p:txBody>
      </p:sp>
      <p:sp>
        <p:nvSpPr>
          <p:cNvPr id="22531" name="Espace réservé du numéro de diapositive 5">
            <a:extLst>
              <a:ext uri="{FF2B5EF4-FFF2-40B4-BE49-F238E27FC236}">
                <a16:creationId xmlns:a16="http://schemas.microsoft.com/office/drawing/2014/main" xmlns="" id="{44EF8DEB-DA37-4E80-8331-DDB6650A81C0}"/>
              </a:ext>
            </a:extLst>
          </p:cNvPr>
          <p:cNvSpPr>
            <a:spLocks noGrp="1"/>
          </p:cNvSpPr>
          <p:nvPr>
            <p:ph type="sldNum" sz="quarter" idx="11"/>
          </p:nvPr>
        </p:nvSpPr>
        <p:spPr>
          <a:xfrm>
            <a:off x="9509125" y="6518275"/>
            <a:ext cx="396875" cy="2952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3E6804C-CD32-457E-BEDB-BEE7A3BDE821}" type="slidenum">
              <a:rPr lang="fr-FR" altLang="fr-FR" smtClean="0">
                <a:solidFill>
                  <a:srgbClr val="FFFFFF"/>
                </a:solidFill>
              </a:rPr>
              <a:pPr/>
              <a:t>16</a:t>
            </a:fld>
            <a:endParaRPr lang="fr-FR" altLang="fr-FR">
              <a:solidFill>
                <a:srgbClr val="FFFFFF"/>
              </a:solidFill>
            </a:endParaRPr>
          </a:p>
        </p:txBody>
      </p:sp>
      <p:sp>
        <p:nvSpPr>
          <p:cNvPr id="23556" name="Rectangle 6">
            <a:extLst>
              <a:ext uri="{FF2B5EF4-FFF2-40B4-BE49-F238E27FC236}">
                <a16:creationId xmlns:a16="http://schemas.microsoft.com/office/drawing/2014/main" xmlns="" id="{66CC608A-53E9-4B83-9265-9DAC1E117D4F}"/>
              </a:ext>
            </a:extLst>
          </p:cNvPr>
          <p:cNvSpPr>
            <a:spLocks noChangeArrowheads="1"/>
          </p:cNvSpPr>
          <p:nvPr/>
        </p:nvSpPr>
        <p:spPr bwMode="auto">
          <a:xfrm>
            <a:off x="344488" y="1772816"/>
            <a:ext cx="9073008" cy="41549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180975" indent="-180975">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just" eaLnBrk="1" hangingPunct="1">
              <a:lnSpc>
                <a:spcPct val="90000"/>
              </a:lnSpc>
              <a:spcBef>
                <a:spcPct val="30000"/>
              </a:spcBef>
              <a:spcAft>
                <a:spcPct val="30000"/>
              </a:spcAft>
              <a:buClr>
                <a:srgbClr val="FF9900"/>
              </a:buClr>
              <a:buSzPct val="80000"/>
              <a:buFont typeface="Wingdings" panose="05000000000000000000" pitchFamily="2" charset="2"/>
              <a:buNone/>
              <a:defRPr/>
            </a:pPr>
            <a:r>
              <a:rPr lang="fr-FR" altLang="fr-FR" sz="1600" dirty="0">
                <a:latin typeface="+mn-lt"/>
              </a:rPr>
              <a:t>Le S/P net moyen pour la période </a:t>
            </a:r>
            <a:r>
              <a:rPr lang="fr-FR" altLang="fr-FR" sz="1600" dirty="0">
                <a:solidFill>
                  <a:srgbClr val="FF4B33"/>
                </a:solidFill>
                <a:latin typeface="+mn-lt"/>
              </a:rPr>
              <a:t>2006 à 2020</a:t>
            </a:r>
            <a:r>
              <a:rPr lang="fr-FR" altLang="fr-FR" sz="1600" dirty="0">
                <a:latin typeface="+mn-lt"/>
              </a:rPr>
              <a:t> est de </a:t>
            </a:r>
            <a:r>
              <a:rPr lang="fr-FR" altLang="fr-FR" sz="1600" b="1" dirty="0">
                <a:solidFill>
                  <a:srgbClr val="FF4B33"/>
                </a:solidFill>
                <a:latin typeface="+mn-lt"/>
              </a:rPr>
              <a:t>86,54%</a:t>
            </a:r>
          </a:p>
          <a:p>
            <a:pPr algn="just" eaLnBrk="1" hangingPunct="1">
              <a:lnSpc>
                <a:spcPct val="90000"/>
              </a:lnSpc>
              <a:spcBef>
                <a:spcPct val="30000"/>
              </a:spcBef>
              <a:spcAft>
                <a:spcPct val="30000"/>
              </a:spcAft>
              <a:buClr>
                <a:srgbClr val="FF9900"/>
              </a:buClr>
              <a:buSzPct val="80000"/>
              <a:buFont typeface="Wingdings" panose="05000000000000000000" pitchFamily="2" charset="2"/>
              <a:buNone/>
              <a:defRPr/>
            </a:pPr>
            <a:r>
              <a:rPr lang="fr-FR" altLang="fr-FR" sz="1600" dirty="0">
                <a:latin typeface="+mn-lt"/>
                <a:sym typeface="Wingdings" panose="05000000000000000000" pitchFamily="2" charset="2"/>
              </a:rPr>
              <a:t>	</a:t>
            </a:r>
          </a:p>
          <a:p>
            <a:pPr marL="0" indent="0" algn="just" eaLnBrk="1" hangingPunct="1">
              <a:lnSpc>
                <a:spcPct val="90000"/>
              </a:lnSpc>
              <a:spcBef>
                <a:spcPct val="30000"/>
              </a:spcBef>
              <a:spcAft>
                <a:spcPct val="30000"/>
              </a:spcAft>
              <a:buClr>
                <a:srgbClr val="FF9900"/>
              </a:buClr>
              <a:buSzPct val="80000"/>
              <a:defRPr/>
            </a:pPr>
            <a:r>
              <a:rPr lang="fr-FR" altLang="fr-FR" sz="1600" dirty="0">
                <a:latin typeface="+mn-lt"/>
                <a:sym typeface="Wingdings" panose="05000000000000000000" pitchFamily="2" charset="2"/>
              </a:rPr>
              <a:t>Pour le calcul des PM Maintien Garantie Décès, il avait été établi, à la demande de la Société Générale de prendre le niveau de garantie incluant la typologie de la famille assurée et le choix des options. </a:t>
            </a:r>
          </a:p>
          <a:p>
            <a:pPr marL="0" indent="0" algn="just" eaLnBrk="1" hangingPunct="1">
              <a:lnSpc>
                <a:spcPct val="90000"/>
              </a:lnSpc>
              <a:spcBef>
                <a:spcPct val="30000"/>
              </a:spcBef>
              <a:spcAft>
                <a:spcPct val="30000"/>
              </a:spcAft>
              <a:buClr>
                <a:srgbClr val="FF9900"/>
              </a:buClr>
              <a:buSzPct val="80000"/>
              <a:defRPr/>
            </a:pPr>
            <a:endParaRPr lang="fr-FR" altLang="fr-FR" sz="1600" dirty="0">
              <a:latin typeface="+mn-lt"/>
              <a:sym typeface="Wingdings" panose="05000000000000000000" pitchFamily="2" charset="2"/>
            </a:endParaRPr>
          </a:p>
          <a:p>
            <a:pPr marL="0" indent="0" algn="just" eaLnBrk="1" hangingPunct="1">
              <a:lnSpc>
                <a:spcPct val="90000"/>
              </a:lnSpc>
              <a:spcBef>
                <a:spcPct val="30000"/>
              </a:spcBef>
              <a:spcAft>
                <a:spcPct val="30000"/>
              </a:spcAft>
              <a:buClr>
                <a:srgbClr val="FF9900"/>
              </a:buClr>
              <a:buSzPct val="80000"/>
              <a:defRPr/>
            </a:pPr>
            <a:r>
              <a:rPr lang="fr-FR" altLang="fr-FR" sz="1600" dirty="0">
                <a:latin typeface="+mn-lt"/>
                <a:sym typeface="Wingdings" panose="05000000000000000000" pitchFamily="2" charset="2"/>
              </a:rPr>
              <a:t>On constate que les PM </a:t>
            </a:r>
            <a:r>
              <a:rPr lang="fr-FR" altLang="fr-FR" sz="1600" dirty="0">
                <a:sym typeface="Wingdings" panose="05000000000000000000" pitchFamily="2" charset="2"/>
              </a:rPr>
              <a:t>Maintien Garantie Décès </a:t>
            </a:r>
            <a:r>
              <a:rPr lang="fr-FR" altLang="fr-FR" sz="1600" dirty="0">
                <a:latin typeface="+mn-lt"/>
                <a:sym typeface="Wingdings" panose="05000000000000000000" pitchFamily="2" charset="2"/>
              </a:rPr>
              <a:t>sont plus élevées en 2020 qu’en 2019, notamment du fait d’un plus grand nombre d’agents provisionnés.</a:t>
            </a:r>
          </a:p>
          <a:p>
            <a:pPr marL="0" indent="0" algn="just" eaLnBrk="1" hangingPunct="1">
              <a:lnSpc>
                <a:spcPct val="90000"/>
              </a:lnSpc>
              <a:spcBef>
                <a:spcPct val="30000"/>
              </a:spcBef>
              <a:spcAft>
                <a:spcPct val="30000"/>
              </a:spcAft>
              <a:buClr>
                <a:srgbClr val="FF9900"/>
              </a:buClr>
              <a:buSzPct val="80000"/>
              <a:defRPr/>
            </a:pPr>
            <a:endParaRPr lang="fr-FR" altLang="fr-FR" sz="1600" dirty="0">
              <a:latin typeface="+mn-lt"/>
              <a:sym typeface="Wingdings" panose="05000000000000000000" pitchFamily="2" charset="2"/>
            </a:endParaRPr>
          </a:p>
          <a:p>
            <a:pPr marL="0" indent="0" algn="just" eaLnBrk="1" hangingPunct="1">
              <a:lnSpc>
                <a:spcPct val="90000"/>
              </a:lnSpc>
              <a:spcBef>
                <a:spcPct val="30000"/>
              </a:spcBef>
              <a:spcAft>
                <a:spcPct val="30000"/>
              </a:spcAft>
              <a:buClr>
                <a:srgbClr val="FF9900"/>
              </a:buClr>
              <a:buSzPct val="80000"/>
              <a:defRPr/>
            </a:pPr>
            <a:r>
              <a:rPr lang="fr-FR" altLang="fr-FR" sz="1600" dirty="0">
                <a:latin typeface="+mn-lt"/>
                <a:sym typeface="Wingdings" panose="05000000000000000000" pitchFamily="2" charset="2"/>
              </a:rPr>
              <a:t>Les prestations décès versées en 2020 au titre de 2019 ont été compensées par les provisions pour sinistres inconnus du compte 2019 (pour rappel 1 795 792€ de PSI posées au titre de 2019)</a:t>
            </a:r>
          </a:p>
          <a:p>
            <a:pPr algn="just" eaLnBrk="1" hangingPunct="1">
              <a:lnSpc>
                <a:spcPct val="90000"/>
              </a:lnSpc>
              <a:spcBef>
                <a:spcPct val="30000"/>
              </a:spcBef>
              <a:spcAft>
                <a:spcPct val="30000"/>
              </a:spcAft>
              <a:buClr>
                <a:srgbClr val="FF9900"/>
              </a:buClr>
              <a:buSzPct val="80000"/>
              <a:defRPr/>
            </a:pPr>
            <a:endParaRPr lang="fr-FR" altLang="fr-FR" sz="1600" dirty="0">
              <a:latin typeface="+mn-lt"/>
              <a:sym typeface="Wingdings" panose="05000000000000000000" pitchFamily="2" charset="2"/>
            </a:endParaRPr>
          </a:p>
          <a:p>
            <a:pPr algn="just" eaLnBrk="1" hangingPunct="1">
              <a:lnSpc>
                <a:spcPct val="90000"/>
              </a:lnSpc>
              <a:spcBef>
                <a:spcPct val="30000"/>
              </a:spcBef>
              <a:spcAft>
                <a:spcPct val="30000"/>
              </a:spcAft>
              <a:buClr>
                <a:srgbClr val="FF9900"/>
              </a:buClr>
              <a:buSzPct val="80000"/>
              <a:defRPr/>
            </a:pPr>
            <a:r>
              <a:rPr lang="fr-FR" altLang="fr-FR" sz="1600" dirty="0">
                <a:latin typeface="+mn-lt"/>
                <a:sym typeface="Wingdings" panose="05000000000000000000" pitchFamily="2" charset="2"/>
              </a:rPr>
              <a:t>Le S/P de la survenance 2020 est excédentaire</a:t>
            </a:r>
            <a:endParaRPr lang="fr-FR" altLang="fr-FR" sz="1600" dirty="0">
              <a:latin typeface="+mn-lt"/>
            </a:endParaRPr>
          </a:p>
        </p:txBody>
      </p:sp>
      <p:sp>
        <p:nvSpPr>
          <p:cNvPr id="6" name="Espace réservé du numéro de diapositive 2">
            <a:extLst>
              <a:ext uri="{FF2B5EF4-FFF2-40B4-BE49-F238E27FC236}">
                <a16:creationId xmlns:a16="http://schemas.microsoft.com/office/drawing/2014/main" xmlns="" id="{17534E21-B73D-4386-91D8-E1D369A8A453}"/>
              </a:ext>
            </a:extLst>
          </p:cNvPr>
          <p:cNvSpPr txBox="1">
            <a:spLocks noGrp="1"/>
          </p:cNvSpPr>
          <p:nvPr/>
        </p:nvSpPr>
        <p:spPr bwMode="auto">
          <a:xfrm>
            <a:off x="8099425" y="6443663"/>
            <a:ext cx="396875" cy="331787"/>
          </a:xfrm>
          <a:prstGeom prst="rect">
            <a:avLst/>
          </a:prstGeom>
          <a:noFill/>
        </p:spPr>
        <p:txBody>
          <a:bodyPr wrap="none" lIns="0" tIns="0" rIns="0" bIns="0" anchor="ctr" anchorCtr="1"/>
          <a:lstStyle/>
          <a:p>
            <a:pPr algn="ctr" eaLnBrk="1" hangingPunct="1">
              <a:defRPr/>
            </a:pPr>
            <a:fld id="{94D5BD5A-4E69-4B86-A3FD-3BE7B7BB7A1C}" type="slidenum">
              <a:rPr lang="fr-FR" altLang="fr-FR" sz="1200" b="1">
                <a:solidFill>
                  <a:schemeClr val="tx1">
                    <a:lumMod val="50000"/>
                    <a:lumOff val="50000"/>
                  </a:schemeClr>
                </a:solidFill>
              </a:rPr>
              <a:pPr algn="ctr" eaLnBrk="1" hangingPunct="1">
                <a:defRPr/>
              </a:pPr>
              <a:t>16</a:t>
            </a:fld>
            <a:endParaRPr lang="fr-FR" altLang="fr-FR" sz="1200" b="1">
              <a:solidFill>
                <a:schemeClr val="tx1">
                  <a:lumMod val="50000"/>
                  <a:lumOff val="50000"/>
                </a:schemeClr>
              </a:solidFill>
            </a:endParaRPr>
          </a:p>
        </p:txBody>
      </p:sp>
      <p:sp>
        <p:nvSpPr>
          <p:cNvPr id="7" name="TITRE">
            <a:extLst>
              <a:ext uri="{FF2B5EF4-FFF2-40B4-BE49-F238E27FC236}">
                <a16:creationId xmlns:a16="http://schemas.microsoft.com/office/drawing/2014/main" xmlns="" id="{AA08BD09-C212-42AB-9996-C122182D01E0}"/>
              </a:ext>
            </a:extLst>
          </p:cNvPr>
          <p:cNvSpPr>
            <a:spLocks noGrp="1"/>
          </p:cNvSpPr>
          <p:nvPr>
            <p:ph type="title"/>
          </p:nvPr>
        </p:nvSpPr>
        <p:spPr>
          <a:xfrm>
            <a:off x="776536" y="116632"/>
            <a:ext cx="5210838" cy="535527"/>
          </a:xfrm>
          <a:ln>
            <a:miter lim="800000"/>
            <a:headEnd/>
            <a:tailEnd/>
          </a:ln>
        </p:spPr>
        <p:txBody>
          <a:bodyPr wrap="none" lIns="91434" tIns="45718" rIns="91434" bIns="45718" rtlCol="0"/>
          <a:lstStyle/>
          <a:p>
            <a:pPr defTabSz="685783" eaLnBrk="1" hangingPunct="1">
              <a:defRPr/>
            </a:pPr>
            <a:r>
              <a:rPr lang="fr-FR" altLang="fr-FR" sz="3200" dirty="0">
                <a:solidFill>
                  <a:srgbClr val="969696"/>
                </a:solidFill>
                <a:ea typeface="+mn-ea"/>
              </a:rPr>
              <a:t>ANALYSE DES COMPTES</a:t>
            </a:r>
            <a:endParaRPr altLang="fr-FR" sz="3200" dirty="0">
              <a:solidFill>
                <a:srgbClr val="969696"/>
              </a:solidFill>
              <a:ea typeface="+mn-ea"/>
            </a:endParaRPr>
          </a:p>
        </p:txBody>
      </p:sp>
      <p:sp>
        <p:nvSpPr>
          <p:cNvPr id="2" name="Espace réservé du pied de page 1">
            <a:extLst>
              <a:ext uri="{FF2B5EF4-FFF2-40B4-BE49-F238E27FC236}">
                <a16:creationId xmlns:a16="http://schemas.microsoft.com/office/drawing/2014/main" xmlns="" id="{834EEF97-A958-4941-8C49-C96649990940}"/>
              </a:ext>
            </a:extLst>
          </p:cNvPr>
          <p:cNvSpPr>
            <a:spLocks noGrp="1"/>
          </p:cNvSpPr>
          <p:nvPr>
            <p:ph type="ftr" sz="quarter" idx="10"/>
          </p:nvPr>
        </p:nvSpPr>
        <p:spPr/>
        <p:txBody>
          <a:bodyPr/>
          <a:lstStyle/>
          <a:p>
            <a:pPr>
              <a:defRPr/>
            </a:pPr>
            <a:r>
              <a:rPr lang="fr-FR" altLang="fr-FR" dirty="0"/>
              <a:t>RESULTATS 2020  -  SOCIETE GENERALE</a:t>
            </a:r>
          </a:p>
        </p:txBody>
      </p:sp>
      <p:pic>
        <p:nvPicPr>
          <p:cNvPr id="9"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76F7599D-3AF4-4473-A429-C231940835B6}"/>
              </a:ext>
            </a:extLst>
          </p:cNvPr>
          <p:cNvSpPr>
            <a:spLocks noGrp="1"/>
          </p:cNvSpPr>
          <p:nvPr>
            <p:ph type="body" idx="1"/>
          </p:nvPr>
        </p:nvSpPr>
        <p:spPr>
          <a:xfrm>
            <a:off x="506413" y="922417"/>
            <a:ext cx="3359894" cy="1107996"/>
          </a:xfrm>
        </p:spPr>
        <p:txBody>
          <a:bodyPr/>
          <a:lstStyle/>
          <a:p>
            <a:pPr>
              <a:defRPr/>
            </a:pPr>
            <a:r>
              <a:rPr lang="fr-FR" dirty="0"/>
              <a:t>ANALYSE </a:t>
            </a:r>
          </a:p>
          <a:p>
            <a:pPr>
              <a:defRPr/>
            </a:pPr>
            <a:r>
              <a:rPr lang="fr-FR" dirty="0"/>
              <a:t>DES COMPTES</a:t>
            </a:r>
            <a:endParaRPr dirty="0"/>
          </a:p>
        </p:txBody>
      </p:sp>
      <p:sp>
        <p:nvSpPr>
          <p:cNvPr id="23555" name="Titre 1">
            <a:extLst>
              <a:ext uri="{FF2B5EF4-FFF2-40B4-BE49-F238E27FC236}">
                <a16:creationId xmlns:a16="http://schemas.microsoft.com/office/drawing/2014/main" xmlns="" id="{423E7FC2-9D13-4E46-AEF3-77F4C7AD2FAF}"/>
              </a:ext>
            </a:extLst>
          </p:cNvPr>
          <p:cNvSpPr>
            <a:spLocks noGrp="1"/>
          </p:cNvSpPr>
          <p:nvPr>
            <p:ph type="title" idx="4294967295"/>
          </p:nvPr>
        </p:nvSpPr>
        <p:spPr>
          <a:xfrm>
            <a:off x="5529263" y="-1030288"/>
            <a:ext cx="3816350" cy="3323987"/>
          </a:xfrm>
        </p:spPr>
        <p:txBody>
          <a:bodyPr/>
          <a:lstStyle/>
          <a:p>
            <a:pPr eaLnBrk="1" hangingPunct="1"/>
            <a:r>
              <a:rPr altLang="fr-FR" dirty="0">
                <a:solidFill>
                  <a:srgbClr val="CC6600"/>
                </a:solidFill>
                <a:latin typeface="Optimum" pitchFamily="2" charset="0"/>
              </a:rPr>
              <a:t/>
            </a:r>
            <a:br>
              <a:rPr altLang="fr-FR" dirty="0">
                <a:solidFill>
                  <a:srgbClr val="CC6600"/>
                </a:solidFill>
                <a:latin typeface="Optimum" pitchFamily="2" charset="0"/>
              </a:rPr>
            </a:br>
            <a:r>
              <a:rPr altLang="fr-FR" dirty="0">
                <a:solidFill>
                  <a:srgbClr val="CC6600"/>
                </a:solidFill>
                <a:latin typeface="Optimum" pitchFamily="2" charset="0"/>
              </a:rPr>
              <a:t/>
            </a:r>
            <a:br>
              <a:rPr altLang="fr-FR" dirty="0">
                <a:solidFill>
                  <a:srgbClr val="CC6600"/>
                </a:solidFill>
                <a:latin typeface="Optimum" pitchFamily="2" charset="0"/>
              </a:rPr>
            </a:br>
            <a:r>
              <a:rPr altLang="fr-FR" dirty="0">
                <a:solidFill>
                  <a:srgbClr val="CC6600"/>
                </a:solidFill>
                <a:latin typeface="Optimum" pitchFamily="2" charset="0"/>
              </a:rPr>
              <a:t/>
            </a:r>
            <a:br>
              <a:rPr altLang="fr-FR" dirty="0">
                <a:solidFill>
                  <a:srgbClr val="CC6600"/>
                </a:solidFill>
                <a:latin typeface="Optimum" pitchFamily="2" charset="0"/>
              </a:rPr>
            </a:br>
            <a:r>
              <a:rPr altLang="fr-FR" dirty="0">
                <a:solidFill>
                  <a:srgbClr val="CC6600"/>
                </a:solidFill>
                <a:latin typeface="Optimum" pitchFamily="2" charset="0"/>
              </a:rPr>
              <a:t/>
            </a:r>
            <a:br>
              <a:rPr altLang="fr-FR" dirty="0">
                <a:solidFill>
                  <a:srgbClr val="CC6600"/>
                </a:solidFill>
                <a:latin typeface="Optimum" pitchFamily="2" charset="0"/>
              </a:rPr>
            </a:br>
            <a:r>
              <a:rPr altLang="fr-FR" dirty="0">
                <a:solidFill>
                  <a:srgbClr val="CC6600"/>
                </a:solidFill>
                <a:latin typeface="Optimum" pitchFamily="2" charset="0"/>
              </a:rPr>
              <a:t/>
            </a:r>
            <a:br>
              <a:rPr altLang="fr-FR" dirty="0">
                <a:solidFill>
                  <a:srgbClr val="CC6600"/>
                </a:solidFill>
                <a:latin typeface="Optimum" pitchFamily="2" charset="0"/>
              </a:rPr>
            </a:br>
            <a:r>
              <a:rPr altLang="fr-FR" dirty="0">
                <a:latin typeface="Calibri" panose="020F0502020204030204" pitchFamily="34" charset="0"/>
              </a:rPr>
              <a:t>STATISTIQUES </a:t>
            </a:r>
            <a:r>
              <a:rPr lang="fr-FR" altLang="fr-FR" dirty="0">
                <a:latin typeface="Calibri" panose="020F0502020204030204" pitchFamily="34" charset="0"/>
              </a:rPr>
              <a:t/>
            </a:r>
            <a:br>
              <a:rPr lang="fr-FR" altLang="fr-FR" dirty="0">
                <a:latin typeface="Calibri" panose="020F0502020204030204" pitchFamily="34" charset="0"/>
              </a:rPr>
            </a:br>
            <a:r>
              <a:rPr altLang="fr-FR" dirty="0">
                <a:latin typeface="Calibri" panose="020F0502020204030204" pitchFamily="34" charset="0"/>
              </a:rPr>
              <a:t>ARRET DE TRAVAIL</a:t>
            </a:r>
            <a:br>
              <a:rPr altLang="fr-FR" dirty="0">
                <a:latin typeface="Calibri" panose="020F0502020204030204" pitchFamily="34" charset="0"/>
              </a:rPr>
            </a:br>
            <a:endParaRPr altLang="fr-FR" dirty="0">
              <a:latin typeface="Calibri" panose="020F0502020204030204" pitchFamily="34" charset="0"/>
            </a:endParaRPr>
          </a:p>
        </p:txBody>
      </p:sp>
      <p:sp>
        <p:nvSpPr>
          <p:cNvPr id="23556" name="Espace réservé du pied de page 2">
            <a:extLst>
              <a:ext uri="{FF2B5EF4-FFF2-40B4-BE49-F238E27FC236}">
                <a16:creationId xmlns:a16="http://schemas.microsoft.com/office/drawing/2014/main" xmlns="" id="{39131A6F-A929-4DCD-B4EF-41B05A9C7074}"/>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7" name="Espace réservé du numéro de diapositive 2">
            <a:extLst>
              <a:ext uri="{FF2B5EF4-FFF2-40B4-BE49-F238E27FC236}">
                <a16:creationId xmlns:a16="http://schemas.microsoft.com/office/drawing/2014/main" xmlns="" id="{B721EFE0-B8E6-4F92-8B4E-95E275FBAAB6}"/>
              </a:ext>
            </a:extLst>
          </p:cNvPr>
          <p:cNvSpPr>
            <a:spLocks noGrp="1"/>
          </p:cNvSpPr>
          <p:nvPr>
            <p:ph type="sldNum" sz="quarter" idx="10"/>
          </p:nvPr>
        </p:nvSpPr>
        <p:spPr/>
        <p:txBody>
          <a:bodyPr/>
          <a:lstStyle/>
          <a:p>
            <a:pPr>
              <a:defRPr/>
            </a:pPr>
            <a:fld id="{051B9C6E-B883-4C00-B94A-FED357E5C2AA}" type="slidenum">
              <a:rPr lang="fr-FR" altLang="fr-FR"/>
              <a:pPr>
                <a:defRPr/>
              </a:pPr>
              <a:t>17</a:t>
            </a:fld>
            <a:endParaRPr lang="fr-FR" altLang="fr-FR" dirty="0"/>
          </a:p>
        </p:txBody>
      </p:sp>
      <p:pic>
        <p:nvPicPr>
          <p:cNvPr id="8"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RE">
            <a:extLst>
              <a:ext uri="{FF2B5EF4-FFF2-40B4-BE49-F238E27FC236}">
                <a16:creationId xmlns:a16="http://schemas.microsoft.com/office/drawing/2014/main" xmlns="" id="{344CCDA8-92F3-432F-85D7-88C9497D2F3F}"/>
              </a:ext>
            </a:extLst>
          </p:cNvPr>
          <p:cNvSpPr>
            <a:spLocks noGrp="1"/>
          </p:cNvSpPr>
          <p:nvPr>
            <p:ph type="title"/>
          </p:nvPr>
        </p:nvSpPr>
        <p:spPr>
          <a:xfrm>
            <a:off x="632520" y="188640"/>
            <a:ext cx="5210838" cy="535527"/>
          </a:xfrm>
          <a:ln>
            <a:miter lim="800000"/>
            <a:headEnd/>
            <a:tailEnd/>
          </a:ln>
        </p:spPr>
        <p:txBody>
          <a:bodyPr wrap="none" lIns="91434" tIns="45718" rIns="91434" bIns="45718" rtlCol="0"/>
          <a:lstStyle/>
          <a:p>
            <a:pPr defTabSz="685783" eaLnBrk="1" hangingPunct="1">
              <a:defRPr/>
            </a:pPr>
            <a:r>
              <a:rPr lang="fr-FR" altLang="fr-FR" sz="3200" dirty="0">
                <a:solidFill>
                  <a:srgbClr val="969696"/>
                </a:solidFill>
                <a:ea typeface="+mn-ea"/>
              </a:rPr>
              <a:t>ANALYSE DES COMPTES</a:t>
            </a:r>
            <a:endParaRPr altLang="fr-FR" sz="3200" dirty="0">
              <a:solidFill>
                <a:srgbClr val="969696"/>
              </a:solidFill>
              <a:ea typeface="+mn-ea"/>
            </a:endParaRPr>
          </a:p>
        </p:txBody>
      </p:sp>
      <p:sp>
        <p:nvSpPr>
          <p:cNvPr id="40965" name="SOUS_TITRE_1">
            <a:extLst>
              <a:ext uri="{FF2B5EF4-FFF2-40B4-BE49-F238E27FC236}">
                <a16:creationId xmlns:a16="http://schemas.microsoft.com/office/drawing/2014/main" xmlns="" id="{8AE64FAF-0148-408F-9563-62D81250E008}"/>
              </a:ext>
            </a:extLst>
          </p:cNvPr>
          <p:cNvSpPr>
            <a:spLocks noGrp="1"/>
          </p:cNvSpPr>
          <p:nvPr>
            <p:ph type="body" sz="quarter" idx="4294967295"/>
          </p:nvPr>
        </p:nvSpPr>
        <p:spPr bwMode="auto">
          <a:xfrm>
            <a:off x="656208" y="776804"/>
            <a:ext cx="5808663" cy="566737"/>
          </a:xfrm>
          <a:solidFill>
            <a:srgbClr val="FF4B33"/>
          </a:solidFill>
        </p:spPr>
        <p:txBody>
          <a:bodyPr lIns="91434" tIns="45718" rIns="91434" bIns="45718" anchor="ctr">
            <a:noAutofit/>
          </a:bodyPr>
          <a:lstStyle/>
          <a:p>
            <a:pPr>
              <a:buFontTx/>
              <a:buNone/>
              <a:defRPr/>
            </a:pPr>
            <a:r>
              <a:rPr altLang="fr-FR" sz="1400">
                <a:solidFill>
                  <a:srgbClr val="FFFFFF"/>
                </a:solidFill>
              </a:rPr>
              <a:t>GARANTIE ARRÊT DE TRAVAIL</a:t>
            </a:r>
          </a:p>
          <a:p>
            <a:pPr>
              <a:buFontTx/>
              <a:buNone/>
              <a:defRPr/>
            </a:pPr>
            <a:r>
              <a:rPr altLang="fr-FR" sz="1400">
                <a:solidFill>
                  <a:srgbClr val="FFFFFF"/>
                </a:solidFill>
              </a:rPr>
              <a:t>Paramètres techniques</a:t>
            </a:r>
          </a:p>
        </p:txBody>
      </p:sp>
      <p:sp>
        <p:nvSpPr>
          <p:cNvPr id="27653" name="Rectangle 3">
            <a:extLst>
              <a:ext uri="{FF2B5EF4-FFF2-40B4-BE49-F238E27FC236}">
                <a16:creationId xmlns:a16="http://schemas.microsoft.com/office/drawing/2014/main" xmlns="" id="{71998190-5AAF-4637-AA8F-6DE4A7D47D6F}"/>
              </a:ext>
            </a:extLst>
          </p:cNvPr>
          <p:cNvSpPr>
            <a:spLocks noChangeArrowheads="1"/>
          </p:cNvSpPr>
          <p:nvPr/>
        </p:nvSpPr>
        <p:spPr bwMode="auto">
          <a:xfrm>
            <a:off x="273050" y="1601788"/>
            <a:ext cx="8426450" cy="5256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180975" indent="-180975">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lnSpc>
                <a:spcPct val="90000"/>
              </a:lnSpc>
              <a:spcBef>
                <a:spcPct val="50000"/>
              </a:spcBef>
              <a:spcAft>
                <a:spcPct val="50000"/>
              </a:spcAft>
              <a:buClr>
                <a:srgbClr val="FF9900"/>
              </a:buClr>
              <a:buSzPct val="80000"/>
              <a:buFont typeface="Wingdings" panose="05000000000000000000" pitchFamily="2" charset="2"/>
              <a:buNone/>
            </a:pPr>
            <a:r>
              <a:rPr lang="fr-FR" altLang="fr-FR" sz="1200">
                <a:solidFill>
                  <a:srgbClr val="003399"/>
                </a:solidFill>
                <a:latin typeface="Optimum" pitchFamily="2" charset="0"/>
              </a:rPr>
              <a:t>	</a:t>
            </a:r>
            <a:endParaRPr lang="fr-FR" altLang="fr-FR" sz="1200">
              <a:latin typeface="Arial Unicode MS" panose="020B0604020202020204" pitchFamily="34" charset="-128"/>
            </a:endParaRPr>
          </a:p>
        </p:txBody>
      </p:sp>
      <p:sp>
        <p:nvSpPr>
          <p:cNvPr id="27654" name="Rectangle 8">
            <a:extLst>
              <a:ext uri="{FF2B5EF4-FFF2-40B4-BE49-F238E27FC236}">
                <a16:creationId xmlns:a16="http://schemas.microsoft.com/office/drawing/2014/main" xmlns="" id="{BC709FF1-1C38-4CD8-A404-3E05EE075C1F}"/>
              </a:ext>
            </a:extLst>
          </p:cNvPr>
          <p:cNvSpPr>
            <a:spLocks noChangeArrowheads="1"/>
          </p:cNvSpPr>
          <p:nvPr/>
        </p:nvSpPr>
        <p:spPr bwMode="auto">
          <a:xfrm>
            <a:off x="704850" y="1628775"/>
            <a:ext cx="6724650" cy="2289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fr-FR" altLang="fr-FR">
              <a:solidFill>
                <a:srgbClr val="CC6600"/>
              </a:solidFill>
            </a:endParaRPr>
          </a:p>
          <a:p>
            <a:pPr eaLnBrk="1" hangingPunct="1"/>
            <a:endParaRPr lang="fr-FR" altLang="fr-FR">
              <a:solidFill>
                <a:srgbClr val="CC6600"/>
              </a:solidFill>
            </a:endParaRPr>
          </a:p>
          <a:p>
            <a:pPr eaLnBrk="1" hangingPunct="1"/>
            <a:endParaRPr lang="fr-FR" altLang="fr-FR">
              <a:solidFill>
                <a:srgbClr val="CC6600"/>
              </a:solidFill>
            </a:endParaRPr>
          </a:p>
          <a:p>
            <a:pPr eaLnBrk="1" hangingPunct="1"/>
            <a:endParaRPr lang="fr-FR" altLang="fr-FR">
              <a:solidFill>
                <a:srgbClr val="CC6600"/>
              </a:solidFill>
            </a:endParaRPr>
          </a:p>
          <a:p>
            <a:pPr eaLnBrk="1" hangingPunct="1"/>
            <a:endParaRPr lang="fr-FR" altLang="fr-FR">
              <a:solidFill>
                <a:srgbClr val="CC6600"/>
              </a:solidFill>
            </a:endParaRPr>
          </a:p>
          <a:p>
            <a:pPr eaLnBrk="1" hangingPunct="1"/>
            <a:endParaRPr lang="fr-FR" altLang="fr-FR">
              <a:solidFill>
                <a:srgbClr val="CC6600"/>
              </a:solidFill>
            </a:endParaRPr>
          </a:p>
          <a:p>
            <a:pPr eaLnBrk="1" hangingPunct="1"/>
            <a:endParaRPr lang="fr-FR" altLang="fr-FR">
              <a:solidFill>
                <a:srgbClr val="CC6600"/>
              </a:solidFill>
            </a:endParaRPr>
          </a:p>
          <a:p>
            <a:pPr eaLnBrk="1" hangingPunct="1"/>
            <a:endParaRPr lang="fr-FR" altLang="fr-FR">
              <a:solidFill>
                <a:srgbClr val="CC6600"/>
              </a:solidFill>
            </a:endParaRPr>
          </a:p>
        </p:txBody>
      </p:sp>
      <p:sp>
        <p:nvSpPr>
          <p:cNvPr id="28679" name="Rectangle 3">
            <a:extLst>
              <a:ext uri="{FF2B5EF4-FFF2-40B4-BE49-F238E27FC236}">
                <a16:creationId xmlns:a16="http://schemas.microsoft.com/office/drawing/2014/main" xmlns="" id="{1FFB0D7F-4B6D-4682-82BC-0B0700988826}"/>
              </a:ext>
            </a:extLst>
          </p:cNvPr>
          <p:cNvSpPr>
            <a:spLocks noChangeArrowheads="1"/>
          </p:cNvSpPr>
          <p:nvPr/>
        </p:nvSpPr>
        <p:spPr bwMode="auto">
          <a:xfrm>
            <a:off x="560512" y="1628800"/>
            <a:ext cx="8426450" cy="45566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54000" indent="-254000">
              <a:defRPr>
                <a:solidFill>
                  <a:schemeClr val="tx1"/>
                </a:solidFill>
                <a:latin typeface="Arial" panose="020B0604020202020204" pitchFamily="34" charset="0"/>
                <a:ea typeface="MS PGothic" panose="020B0600070205080204" pitchFamily="34" charset="-128"/>
              </a:defRPr>
            </a:lvl1pPr>
            <a:lvl2pPr marL="255588" indent="1270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indent="0">
              <a:spcBef>
                <a:spcPct val="20000"/>
              </a:spcBef>
              <a:spcAft>
                <a:spcPct val="50000"/>
              </a:spcAft>
              <a:buClr>
                <a:srgbClr val="FF4B33"/>
              </a:buClr>
              <a:buSzPct val="100000"/>
              <a:defRPr/>
            </a:pPr>
            <a:r>
              <a:rPr lang="fr-FR" altLang="fr-FR" sz="1600" dirty="0">
                <a:solidFill>
                  <a:srgbClr val="FF4B33"/>
                </a:solidFill>
                <a:latin typeface="+mn-lt"/>
              </a:rPr>
              <a:t>Evolution du taux technique :</a:t>
            </a:r>
            <a:endParaRPr lang="fr-FR" altLang="fr-FR" sz="1600" dirty="0">
              <a:solidFill>
                <a:schemeClr val="tx2"/>
              </a:solidFill>
              <a:latin typeface="+mn-lt"/>
            </a:endParaRPr>
          </a:p>
          <a:p>
            <a:pPr marL="0" lvl="1" indent="0" algn="just">
              <a:spcBef>
                <a:spcPct val="20000"/>
              </a:spcBef>
              <a:spcAft>
                <a:spcPct val="40000"/>
              </a:spcAft>
              <a:buClr>
                <a:srgbClr val="FF4B33"/>
              </a:buClr>
              <a:defRPr/>
            </a:pPr>
            <a:r>
              <a:rPr lang="fr-FR" altLang="fr-FR" sz="1600" dirty="0">
                <a:latin typeface="+mn-lt"/>
              </a:rPr>
              <a:t>Le taux d’intérêt technique utilisé dans le calcul des Provisions Mathématiques d’incapacité et d’invalidité est encadré par les dispositions de l’arrêté du 28 Mars 1996 : il est au plus égal à 75% du Taux Moyen des Emprunts de l’Etat français (TME), sans pouvoir excéder 3,5%.</a:t>
            </a:r>
          </a:p>
          <a:p>
            <a:pPr marL="0" lvl="1" indent="0" algn="just">
              <a:spcBef>
                <a:spcPct val="20000"/>
              </a:spcBef>
              <a:spcAft>
                <a:spcPct val="40000"/>
              </a:spcAft>
              <a:buClr>
                <a:srgbClr val="FF4B33"/>
              </a:buClr>
              <a:defRPr/>
            </a:pPr>
            <a:r>
              <a:rPr lang="fr-FR" altLang="fr-FR" sz="1600" dirty="0">
                <a:latin typeface="+mn-lt"/>
              </a:rPr>
              <a:t>Pour rappel, depuis 2005, afin d’accompagner la baisse des taux, le taux technique est passé successivement de :</a:t>
            </a:r>
          </a:p>
          <a:p>
            <a:pPr marL="285750" lvl="1" indent="-285750" algn="just">
              <a:spcBef>
                <a:spcPct val="20000"/>
              </a:spcBef>
              <a:spcAft>
                <a:spcPct val="40000"/>
              </a:spcAft>
              <a:buClr>
                <a:srgbClr val="FF4B33"/>
              </a:buClr>
              <a:buFont typeface="Arial" panose="020B0604020202020204" pitchFamily="34" charset="0"/>
              <a:buChar char="•"/>
              <a:defRPr/>
            </a:pPr>
            <a:r>
              <a:rPr lang="fr-FR" altLang="fr-FR" sz="1600" dirty="0">
                <a:latin typeface="+mn-lt"/>
              </a:rPr>
              <a:t>3% à 2,5% en 2005,		2.25% en 2011,</a:t>
            </a:r>
          </a:p>
          <a:p>
            <a:pPr marL="285750" lvl="1" indent="-285750" algn="just">
              <a:spcBef>
                <a:spcPct val="20000"/>
              </a:spcBef>
              <a:spcAft>
                <a:spcPct val="40000"/>
              </a:spcAft>
              <a:buClr>
                <a:srgbClr val="FF4B33"/>
              </a:buClr>
              <a:buFont typeface="Arial" panose="020B0604020202020204" pitchFamily="34" charset="0"/>
              <a:buChar char="•"/>
              <a:defRPr/>
            </a:pPr>
            <a:r>
              <a:rPr lang="fr-FR" altLang="fr-FR" sz="1600" dirty="0">
                <a:latin typeface="+mn-lt"/>
              </a:rPr>
              <a:t>2,20% en 2012, 			1.80% en 2013, </a:t>
            </a:r>
          </a:p>
          <a:p>
            <a:pPr marL="285750" lvl="1" indent="-285750" algn="just">
              <a:spcBef>
                <a:spcPct val="20000"/>
              </a:spcBef>
              <a:spcAft>
                <a:spcPct val="40000"/>
              </a:spcAft>
              <a:buClr>
                <a:srgbClr val="FF4B33"/>
              </a:buClr>
              <a:buFont typeface="Arial" panose="020B0604020202020204" pitchFamily="34" charset="0"/>
              <a:buChar char="•"/>
              <a:defRPr/>
            </a:pPr>
            <a:r>
              <a:rPr lang="fr-FR" altLang="fr-FR" sz="1600" dirty="0">
                <a:latin typeface="+mn-lt"/>
              </a:rPr>
              <a:t>1,48% en 2014, 			0,96% en 2015, </a:t>
            </a:r>
          </a:p>
          <a:p>
            <a:pPr marL="285750" lvl="1" indent="-285750" algn="just">
              <a:spcBef>
                <a:spcPct val="20000"/>
              </a:spcBef>
              <a:spcAft>
                <a:spcPct val="40000"/>
              </a:spcAft>
              <a:buClr>
                <a:srgbClr val="FF4B33"/>
              </a:buClr>
              <a:buFont typeface="Arial" panose="020B0604020202020204" pitchFamily="34" charset="0"/>
              <a:buChar char="•"/>
              <a:defRPr/>
            </a:pPr>
            <a:r>
              <a:rPr lang="fr-FR" altLang="fr-FR" sz="1600" dirty="0">
                <a:latin typeface="+mn-lt"/>
              </a:rPr>
              <a:t>0,52% en 2016, 			0,50% en 2017, </a:t>
            </a:r>
          </a:p>
          <a:p>
            <a:pPr marL="285750" lvl="1" indent="-285750" algn="just">
              <a:spcBef>
                <a:spcPct val="20000"/>
              </a:spcBef>
              <a:spcAft>
                <a:spcPct val="40000"/>
              </a:spcAft>
              <a:buClr>
                <a:srgbClr val="FF4B33"/>
              </a:buClr>
              <a:buFont typeface="Arial" panose="020B0604020202020204" pitchFamily="34" charset="0"/>
              <a:buChar char="•"/>
              <a:defRPr/>
            </a:pPr>
            <a:r>
              <a:rPr lang="fr-FR" altLang="fr-FR" sz="1600" dirty="0">
                <a:latin typeface="+mn-lt"/>
              </a:rPr>
              <a:t>0,62% en 2018,			0,37% en 2019,</a:t>
            </a:r>
          </a:p>
          <a:p>
            <a:pPr marL="285750" lvl="1" indent="-285750" algn="just">
              <a:spcBef>
                <a:spcPct val="20000"/>
              </a:spcBef>
              <a:spcAft>
                <a:spcPct val="40000"/>
              </a:spcAft>
              <a:buClr>
                <a:srgbClr val="FF4B33"/>
              </a:buClr>
              <a:buFont typeface="Arial" panose="020B0604020202020204" pitchFamily="34" charset="0"/>
              <a:buChar char="•"/>
              <a:defRPr/>
            </a:pPr>
            <a:r>
              <a:rPr lang="fr-FR" altLang="fr-FR" sz="1600" b="1" dirty="0">
                <a:solidFill>
                  <a:srgbClr val="FF4B33"/>
                </a:solidFill>
                <a:latin typeface="+mn-lt"/>
              </a:rPr>
              <a:t>0,02% en 2020.</a:t>
            </a:r>
            <a:r>
              <a:rPr lang="fr-FR" altLang="fr-FR" sz="1600" dirty="0"/>
              <a:t>	</a:t>
            </a:r>
            <a:endParaRPr lang="fr-FR" altLang="fr-FR" sz="1600" dirty="0">
              <a:latin typeface="+mn-lt"/>
            </a:endParaRPr>
          </a:p>
          <a:p>
            <a:pPr marL="285750" lvl="1" indent="-285750" algn="just">
              <a:spcBef>
                <a:spcPct val="20000"/>
              </a:spcBef>
              <a:spcAft>
                <a:spcPct val="40000"/>
              </a:spcAft>
              <a:buClr>
                <a:srgbClr val="FF4B33"/>
              </a:buClr>
              <a:buFont typeface="Arial" panose="020B0604020202020204" pitchFamily="34" charset="0"/>
              <a:buChar char="•"/>
              <a:defRPr/>
            </a:pPr>
            <a:endParaRPr lang="fr-FR" altLang="fr-FR" sz="1600" dirty="0">
              <a:latin typeface="+mn-lt"/>
            </a:endParaRPr>
          </a:p>
        </p:txBody>
      </p:sp>
      <p:sp>
        <p:nvSpPr>
          <p:cNvPr id="27656" name="Espace réservé du pied de page 2">
            <a:extLst>
              <a:ext uri="{FF2B5EF4-FFF2-40B4-BE49-F238E27FC236}">
                <a16:creationId xmlns:a16="http://schemas.microsoft.com/office/drawing/2014/main" xmlns="" id="{CEF6CE8F-BB0C-474E-A68D-1B06363F1602}"/>
              </a:ext>
            </a:extLst>
          </p:cNvPr>
          <p:cNvSpPr txBox="1">
            <a:spLocks noGrp="1"/>
          </p:cNvSpPr>
          <p:nvPr/>
        </p:nvSpPr>
        <p:spPr bwMode="auto">
          <a:xfrm>
            <a:off x="3397824" y="6485375"/>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10" name="Espace réservé du numéro de diapositive 2">
            <a:extLst>
              <a:ext uri="{FF2B5EF4-FFF2-40B4-BE49-F238E27FC236}">
                <a16:creationId xmlns:a16="http://schemas.microsoft.com/office/drawing/2014/main" xmlns="" id="{295A575B-67AC-4D2C-883D-82ED27702A0A}"/>
              </a:ext>
            </a:extLst>
          </p:cNvPr>
          <p:cNvSpPr>
            <a:spLocks noGrp="1"/>
          </p:cNvSpPr>
          <p:nvPr>
            <p:ph type="sldNum" sz="quarter" idx="11"/>
          </p:nvPr>
        </p:nvSpPr>
        <p:spPr/>
        <p:txBody>
          <a:bodyPr/>
          <a:lstStyle/>
          <a:p>
            <a:pPr>
              <a:defRPr/>
            </a:pPr>
            <a:fld id="{15887D72-2EF6-4932-8966-37F4A27CB58D}" type="slidenum">
              <a:rPr lang="fr-FR" altLang="fr-FR"/>
              <a:pPr>
                <a:defRPr/>
              </a:pPr>
              <a:t>18</a:t>
            </a:fld>
            <a:endParaRPr lang="fr-FR" altLang="fr-FR"/>
          </a:p>
        </p:txBody>
      </p:sp>
      <p:pic>
        <p:nvPicPr>
          <p:cNvPr id="11"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11413942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re 1">
            <a:extLst>
              <a:ext uri="{FF2B5EF4-FFF2-40B4-BE49-F238E27FC236}">
                <a16:creationId xmlns:a16="http://schemas.microsoft.com/office/drawing/2014/main" xmlns="" id="{8F9CD4CD-3729-439D-9230-A01A39763DAF}"/>
              </a:ext>
            </a:extLst>
          </p:cNvPr>
          <p:cNvSpPr>
            <a:spLocks noGrp="1" noChangeArrowheads="1"/>
          </p:cNvSpPr>
          <p:nvPr>
            <p:ph type="title"/>
          </p:nvPr>
        </p:nvSpPr>
        <p:spPr>
          <a:xfrm>
            <a:off x="223838" y="460375"/>
            <a:ext cx="1906587" cy="412750"/>
          </a:xfrm>
        </p:spPr>
        <p:txBody>
          <a:bodyPr lIns="0" tIns="0" rIns="0" bIns="0" rtlCol="0"/>
          <a:lstStyle/>
          <a:p>
            <a:pPr defTabSz="685783" eaLnBrk="1" hangingPunct="1">
              <a:defRPr/>
            </a:pPr>
            <a:r>
              <a:rPr altLang="fr-FR" sz="3000">
                <a:solidFill>
                  <a:schemeClr val="bg1"/>
                </a:solidFill>
                <a:latin typeface="Arial" panose="020B0604020202020204" pitchFamily="34" charset="0"/>
                <a:cs typeface="Arial" panose="020B0604020202020204" pitchFamily="34" charset="0"/>
              </a:rPr>
              <a:t>Sommaire</a:t>
            </a:r>
          </a:p>
        </p:txBody>
      </p:sp>
      <p:graphicFrame>
        <p:nvGraphicFramePr>
          <p:cNvPr id="64515" name="SOMMAIRE">
            <a:extLst>
              <a:ext uri="{FF2B5EF4-FFF2-40B4-BE49-F238E27FC236}">
                <a16:creationId xmlns:a16="http://schemas.microsoft.com/office/drawing/2014/main" xmlns="" id="{D3289923-8718-4F33-A790-3D5BDBC41BD5}"/>
              </a:ext>
            </a:extLst>
          </p:cNvPr>
          <p:cNvGraphicFramePr>
            <a:graphicFrameLocks noGrp="1"/>
          </p:cNvGraphicFramePr>
          <p:nvPr>
            <p:extLst>
              <p:ext uri="{D42A27DB-BD31-4B8C-83A1-F6EECF244321}">
                <p14:modId xmlns:p14="http://schemas.microsoft.com/office/powerpoint/2010/main" xmlns="" val="2072054508"/>
              </p:ext>
            </p:extLst>
          </p:nvPr>
        </p:nvGraphicFramePr>
        <p:xfrm>
          <a:off x="2700338" y="2160588"/>
          <a:ext cx="5708650" cy="1123950"/>
        </p:xfrm>
        <a:graphic>
          <a:graphicData uri="http://schemas.openxmlformats.org/drawingml/2006/table">
            <a:tbl>
              <a:tblPr/>
              <a:tblGrid>
                <a:gridCol w="343828">
                  <a:extLst>
                    <a:ext uri="{9D8B030D-6E8A-4147-A177-3AD203B41FA5}">
                      <a16:colId xmlns:a16="http://schemas.microsoft.com/office/drawing/2014/main" xmlns="" val="20000"/>
                    </a:ext>
                  </a:extLst>
                </a:gridCol>
                <a:gridCol w="4226002">
                  <a:extLst>
                    <a:ext uri="{9D8B030D-6E8A-4147-A177-3AD203B41FA5}">
                      <a16:colId xmlns:a16="http://schemas.microsoft.com/office/drawing/2014/main" xmlns="" val="20001"/>
                    </a:ext>
                  </a:extLst>
                </a:gridCol>
                <a:gridCol w="1138820">
                  <a:extLst>
                    <a:ext uri="{9D8B030D-6E8A-4147-A177-3AD203B41FA5}">
                      <a16:colId xmlns:a16="http://schemas.microsoft.com/office/drawing/2014/main" xmlns="" val="20002"/>
                    </a:ext>
                  </a:extLst>
                </a:gridCol>
              </a:tblGrid>
              <a:tr h="374650">
                <a:tc>
                  <a:txBody>
                    <a:bodyPr/>
                    <a:lstStyle>
                      <a:lvl1pPr>
                        <a:spcBef>
                          <a:spcPct val="20000"/>
                        </a:spcBef>
                        <a:buClr>
                          <a:schemeClr val="bg1"/>
                        </a:buClr>
                        <a:buSzPct val="100000"/>
                        <a:defRPr sz="2000">
                          <a:solidFill>
                            <a:schemeClr val="tx2"/>
                          </a:solidFill>
                          <a:latin typeface="Arial" panose="020B0604020202020204" pitchFamily="34" charset="0"/>
                          <a:ea typeface="MS PGothic" panose="020B0600070205080204" pitchFamily="34" charset="-128"/>
                          <a:cs typeface="Arial" panose="020B0604020202020204" pitchFamily="34" charset="0"/>
                        </a:defRPr>
                      </a:lvl1pPr>
                      <a:lvl2pPr>
                        <a:spcBef>
                          <a:spcPct val="20000"/>
                        </a:spcBef>
                        <a:buClr>
                          <a:schemeClr val="bg1"/>
                        </a:buClr>
                        <a:buFont typeface="Arial" panose="020B0604020202020204" pitchFamily="34" charset="0"/>
                        <a:defRPr>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a:spcBef>
                          <a:spcPct val="20000"/>
                        </a:spcBef>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a:spcBef>
                          <a:spcPct val="20000"/>
                        </a:spcBef>
                        <a:buClr>
                          <a:schemeClr val="tx1"/>
                        </a:buClr>
                        <a:defRPr sz="1200">
                          <a:solidFill>
                            <a:schemeClr val="tx1"/>
                          </a:solidFill>
                          <a:latin typeface="Arial" panose="020B0604020202020204" pitchFamily="34" charset="0"/>
                          <a:ea typeface="MS PGothic" panose="020B0600070205080204" pitchFamily="34" charset="-128"/>
                        </a:defRPr>
                      </a:lvl5pPr>
                      <a:lvl6pPr marL="22844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6pPr>
                      <a:lvl7pPr marL="27416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7pPr>
                      <a:lvl8pPr marL="31988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8pPr>
                      <a:lvl9pPr marL="36560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1</a:t>
                      </a:r>
                    </a:p>
                  </a:txBody>
                  <a:tcPr marL="99051" marR="99051" marT="45690" marB="45690"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FFCC00"/>
                    </a:solidFill>
                  </a:tcPr>
                </a:tc>
                <a:tc>
                  <a:txBody>
                    <a:bodyPr/>
                    <a:lstStyle>
                      <a:lvl1pPr>
                        <a:spcBef>
                          <a:spcPct val="20000"/>
                        </a:spcBef>
                        <a:buClr>
                          <a:schemeClr val="bg1"/>
                        </a:buClr>
                        <a:buSzPct val="100000"/>
                        <a:defRPr sz="2000">
                          <a:solidFill>
                            <a:schemeClr val="tx2"/>
                          </a:solidFill>
                          <a:latin typeface="Arial" panose="020B0604020202020204" pitchFamily="34" charset="0"/>
                          <a:ea typeface="MS PGothic" panose="020B0600070205080204" pitchFamily="34" charset="-128"/>
                          <a:cs typeface="Arial" panose="020B0604020202020204" pitchFamily="34" charset="0"/>
                        </a:defRPr>
                      </a:lvl1pPr>
                      <a:lvl2pPr>
                        <a:spcBef>
                          <a:spcPct val="20000"/>
                        </a:spcBef>
                        <a:buClr>
                          <a:schemeClr val="bg1"/>
                        </a:buClr>
                        <a:buFont typeface="Arial" panose="020B0604020202020204" pitchFamily="34" charset="0"/>
                        <a:defRPr>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a:spcBef>
                          <a:spcPct val="20000"/>
                        </a:spcBef>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a:spcBef>
                          <a:spcPct val="20000"/>
                        </a:spcBef>
                        <a:buClr>
                          <a:schemeClr val="tx1"/>
                        </a:buClr>
                        <a:defRPr sz="1200">
                          <a:solidFill>
                            <a:schemeClr val="tx1"/>
                          </a:solidFill>
                          <a:latin typeface="Arial" panose="020B0604020202020204" pitchFamily="34" charset="0"/>
                          <a:ea typeface="MS PGothic" panose="020B0600070205080204" pitchFamily="34" charset="-128"/>
                        </a:defRPr>
                      </a:lvl5pPr>
                      <a:lvl6pPr marL="22844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6pPr>
                      <a:lvl7pPr marL="27416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7pPr>
                      <a:lvl8pPr marL="31988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8pPr>
                      <a:lvl9pPr marL="36560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5F5F5F"/>
                          </a:solidFill>
                          <a:effectLst/>
                          <a:latin typeface="Arial" panose="020B0604020202020204" pitchFamily="34" charset="0"/>
                          <a:ea typeface="MS PGothic" panose="020B0600070205080204" pitchFamily="34" charset="-128"/>
                        </a:rPr>
                        <a:t>CALCUL DES PROVISIONS MATHEMATIQUES</a:t>
                      </a:r>
                    </a:p>
                  </a:txBody>
                  <a:tcPr marL="99051" marR="99051" marT="45690" marB="45690" anchor="ctr" horzOverflow="overflow">
                    <a:lnL w="76200" cap="flat" cmpd="sng" algn="ctr">
                      <a:solidFill>
                        <a:schemeClr val="bg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buClr>
                          <a:schemeClr val="bg1"/>
                        </a:buClr>
                        <a:buSzPct val="100000"/>
                        <a:defRPr sz="2000">
                          <a:solidFill>
                            <a:schemeClr val="tx2"/>
                          </a:solidFill>
                          <a:latin typeface="Arial" panose="020B0604020202020204" pitchFamily="34" charset="0"/>
                          <a:ea typeface="MS PGothic" panose="020B0600070205080204" pitchFamily="34" charset="-128"/>
                          <a:cs typeface="Arial" panose="020B0604020202020204" pitchFamily="34" charset="0"/>
                        </a:defRPr>
                      </a:lvl1pPr>
                      <a:lvl2pPr>
                        <a:spcBef>
                          <a:spcPct val="20000"/>
                        </a:spcBef>
                        <a:buClr>
                          <a:schemeClr val="bg1"/>
                        </a:buClr>
                        <a:buFont typeface="Arial" panose="020B0604020202020204" pitchFamily="34" charset="0"/>
                        <a:defRPr>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a:spcBef>
                          <a:spcPct val="20000"/>
                        </a:spcBef>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a:spcBef>
                          <a:spcPct val="20000"/>
                        </a:spcBef>
                        <a:buClr>
                          <a:schemeClr val="tx1"/>
                        </a:buClr>
                        <a:defRPr sz="1200">
                          <a:solidFill>
                            <a:schemeClr val="tx1"/>
                          </a:solidFill>
                          <a:latin typeface="Arial" panose="020B0604020202020204" pitchFamily="34" charset="0"/>
                          <a:ea typeface="MS PGothic" panose="020B0600070205080204" pitchFamily="34" charset="-128"/>
                        </a:defRPr>
                      </a:lvl5pPr>
                      <a:lvl6pPr marL="22844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6pPr>
                      <a:lvl7pPr marL="27416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7pPr>
                      <a:lvl8pPr marL="31988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8pPr>
                      <a:lvl9pPr marL="36560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5F5F5F"/>
                          </a:solidFill>
                          <a:effectLst/>
                          <a:latin typeface="Arial" panose="020B0604020202020204" pitchFamily="34" charset="0"/>
                          <a:ea typeface="MS PGothic" panose="020B0600070205080204" pitchFamily="34" charset="-128"/>
                        </a:rPr>
                        <a:t>P 2</a:t>
                      </a:r>
                    </a:p>
                  </a:txBody>
                  <a:tcPr marL="99051" marR="99051" marT="45690" marB="45690"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0"/>
                  </a:ext>
                </a:extLst>
              </a:tr>
              <a:tr h="374650">
                <a:tc>
                  <a:txBody>
                    <a:bodyPr/>
                    <a:lstStyle>
                      <a:lvl1pPr>
                        <a:spcBef>
                          <a:spcPct val="20000"/>
                        </a:spcBef>
                        <a:buClr>
                          <a:schemeClr val="bg1"/>
                        </a:buClr>
                        <a:buSzPct val="100000"/>
                        <a:defRPr sz="2000">
                          <a:solidFill>
                            <a:schemeClr val="tx2"/>
                          </a:solidFill>
                          <a:latin typeface="Arial" panose="020B0604020202020204" pitchFamily="34" charset="0"/>
                          <a:ea typeface="MS PGothic" panose="020B0600070205080204" pitchFamily="34" charset="-128"/>
                          <a:cs typeface="Arial" panose="020B0604020202020204" pitchFamily="34" charset="0"/>
                        </a:defRPr>
                      </a:lvl1pPr>
                      <a:lvl2pPr>
                        <a:spcBef>
                          <a:spcPct val="20000"/>
                        </a:spcBef>
                        <a:buClr>
                          <a:schemeClr val="bg1"/>
                        </a:buClr>
                        <a:buFont typeface="Arial" panose="020B0604020202020204" pitchFamily="34" charset="0"/>
                        <a:defRPr>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a:spcBef>
                          <a:spcPct val="20000"/>
                        </a:spcBef>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a:spcBef>
                          <a:spcPct val="20000"/>
                        </a:spcBef>
                        <a:buClr>
                          <a:schemeClr val="tx1"/>
                        </a:buClr>
                        <a:defRPr sz="1200">
                          <a:solidFill>
                            <a:schemeClr val="tx1"/>
                          </a:solidFill>
                          <a:latin typeface="Arial" panose="020B0604020202020204" pitchFamily="34" charset="0"/>
                          <a:ea typeface="MS PGothic" panose="020B0600070205080204" pitchFamily="34" charset="-128"/>
                        </a:defRPr>
                      </a:lvl5pPr>
                      <a:lvl6pPr marL="22844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6pPr>
                      <a:lvl7pPr marL="27416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7pPr>
                      <a:lvl8pPr marL="31988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8pPr>
                      <a:lvl9pPr marL="36560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a:ln>
                            <a:noFill/>
                          </a:ln>
                          <a:solidFill>
                            <a:schemeClr val="bg1"/>
                          </a:solidFill>
                          <a:effectLst/>
                          <a:latin typeface="Arial" panose="020B0604020202020204" pitchFamily="34" charset="0"/>
                          <a:ea typeface="MS PGothic" panose="020B0600070205080204" pitchFamily="34" charset="-128"/>
                        </a:rPr>
                        <a:t>2</a:t>
                      </a:r>
                    </a:p>
                  </a:txBody>
                  <a:tcPr marL="99051" marR="99051" marT="45690" marB="45690"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93117E"/>
                    </a:solidFill>
                  </a:tcPr>
                </a:tc>
                <a:tc>
                  <a:txBody>
                    <a:bodyPr/>
                    <a:lstStyle>
                      <a:lvl1pPr>
                        <a:spcBef>
                          <a:spcPct val="20000"/>
                        </a:spcBef>
                        <a:buClr>
                          <a:schemeClr val="bg1"/>
                        </a:buClr>
                        <a:buSzPct val="100000"/>
                        <a:defRPr sz="2000">
                          <a:solidFill>
                            <a:schemeClr val="tx2"/>
                          </a:solidFill>
                          <a:latin typeface="Arial" panose="020B0604020202020204" pitchFamily="34" charset="0"/>
                          <a:ea typeface="MS PGothic" panose="020B0600070205080204" pitchFamily="34" charset="-128"/>
                          <a:cs typeface="Arial" panose="020B0604020202020204" pitchFamily="34" charset="0"/>
                        </a:defRPr>
                      </a:lvl1pPr>
                      <a:lvl2pPr>
                        <a:spcBef>
                          <a:spcPct val="20000"/>
                        </a:spcBef>
                        <a:buClr>
                          <a:schemeClr val="bg1"/>
                        </a:buClr>
                        <a:buFont typeface="Arial" panose="020B0604020202020204" pitchFamily="34" charset="0"/>
                        <a:defRPr>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a:spcBef>
                          <a:spcPct val="20000"/>
                        </a:spcBef>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a:spcBef>
                          <a:spcPct val="20000"/>
                        </a:spcBef>
                        <a:buClr>
                          <a:schemeClr val="tx1"/>
                        </a:buClr>
                        <a:defRPr sz="1200">
                          <a:solidFill>
                            <a:schemeClr val="tx1"/>
                          </a:solidFill>
                          <a:latin typeface="Arial" panose="020B0604020202020204" pitchFamily="34" charset="0"/>
                          <a:ea typeface="MS PGothic" panose="020B0600070205080204" pitchFamily="34" charset="-128"/>
                        </a:defRPr>
                      </a:lvl5pPr>
                      <a:lvl6pPr marL="22844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6pPr>
                      <a:lvl7pPr marL="27416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7pPr>
                      <a:lvl8pPr marL="31988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8pPr>
                      <a:lvl9pPr marL="36560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5F5F5F"/>
                          </a:solidFill>
                          <a:effectLst/>
                          <a:latin typeface="Arial" panose="020B0604020202020204" pitchFamily="34" charset="0"/>
                          <a:ea typeface="MS PGothic" panose="020B0600070205080204" pitchFamily="34" charset="-128"/>
                        </a:rPr>
                        <a:t>ANALYSE DES COMPTES</a:t>
                      </a:r>
                    </a:p>
                  </a:txBody>
                  <a:tcPr marL="99051" marR="99051" marT="45690" marB="45690" anchor="ctr" horzOverflow="overflow">
                    <a:lnL w="76200" cap="flat" cmpd="sng" algn="ctr">
                      <a:solidFill>
                        <a:schemeClr val="bg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buClr>
                          <a:schemeClr val="bg1"/>
                        </a:buClr>
                        <a:buSzPct val="100000"/>
                        <a:defRPr sz="2000">
                          <a:solidFill>
                            <a:schemeClr val="tx2"/>
                          </a:solidFill>
                          <a:latin typeface="Arial" panose="020B0604020202020204" pitchFamily="34" charset="0"/>
                          <a:ea typeface="MS PGothic" panose="020B0600070205080204" pitchFamily="34" charset="-128"/>
                          <a:cs typeface="Arial" panose="020B0604020202020204" pitchFamily="34" charset="0"/>
                        </a:defRPr>
                      </a:lvl1pPr>
                      <a:lvl2pPr>
                        <a:spcBef>
                          <a:spcPct val="20000"/>
                        </a:spcBef>
                        <a:buClr>
                          <a:schemeClr val="bg1"/>
                        </a:buClr>
                        <a:buFont typeface="Arial" panose="020B0604020202020204" pitchFamily="34" charset="0"/>
                        <a:defRPr>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a:spcBef>
                          <a:spcPct val="20000"/>
                        </a:spcBef>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a:spcBef>
                          <a:spcPct val="20000"/>
                        </a:spcBef>
                        <a:buClr>
                          <a:schemeClr val="tx1"/>
                        </a:buClr>
                        <a:defRPr sz="1200">
                          <a:solidFill>
                            <a:schemeClr val="tx1"/>
                          </a:solidFill>
                          <a:latin typeface="Arial" panose="020B0604020202020204" pitchFamily="34" charset="0"/>
                          <a:ea typeface="MS PGothic" panose="020B0600070205080204" pitchFamily="34" charset="-128"/>
                        </a:defRPr>
                      </a:lvl5pPr>
                      <a:lvl6pPr marL="22844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6pPr>
                      <a:lvl7pPr marL="27416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7pPr>
                      <a:lvl8pPr marL="31988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8pPr>
                      <a:lvl9pPr marL="36560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5F5F5F"/>
                          </a:solidFill>
                          <a:effectLst/>
                          <a:latin typeface="Arial" panose="020B0604020202020204" pitchFamily="34" charset="0"/>
                          <a:ea typeface="MS PGothic" panose="020B0600070205080204" pitchFamily="34" charset="-128"/>
                        </a:rPr>
                        <a:t>P 6</a:t>
                      </a:r>
                    </a:p>
                  </a:txBody>
                  <a:tcPr marL="99051" marR="99051" marT="45690" marB="45690"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1"/>
                  </a:ext>
                </a:extLst>
              </a:tr>
              <a:tr h="374650">
                <a:tc>
                  <a:txBody>
                    <a:bodyPr/>
                    <a:lstStyle>
                      <a:lvl1pPr>
                        <a:spcBef>
                          <a:spcPct val="20000"/>
                        </a:spcBef>
                        <a:buClr>
                          <a:schemeClr val="bg1"/>
                        </a:buClr>
                        <a:buSzPct val="100000"/>
                        <a:defRPr sz="2000">
                          <a:solidFill>
                            <a:schemeClr val="tx2"/>
                          </a:solidFill>
                          <a:latin typeface="Arial" panose="020B0604020202020204" pitchFamily="34" charset="0"/>
                          <a:ea typeface="MS PGothic" panose="020B0600070205080204" pitchFamily="34" charset="-128"/>
                          <a:cs typeface="Arial" panose="020B0604020202020204" pitchFamily="34" charset="0"/>
                        </a:defRPr>
                      </a:lvl1pPr>
                      <a:lvl2pPr>
                        <a:spcBef>
                          <a:spcPct val="20000"/>
                        </a:spcBef>
                        <a:buClr>
                          <a:schemeClr val="bg1"/>
                        </a:buClr>
                        <a:buFont typeface="Arial" panose="020B0604020202020204" pitchFamily="34" charset="0"/>
                        <a:defRPr>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a:spcBef>
                          <a:spcPct val="20000"/>
                        </a:spcBef>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a:spcBef>
                          <a:spcPct val="20000"/>
                        </a:spcBef>
                        <a:buClr>
                          <a:schemeClr val="tx1"/>
                        </a:buClr>
                        <a:defRPr sz="1200">
                          <a:solidFill>
                            <a:schemeClr val="tx1"/>
                          </a:solidFill>
                          <a:latin typeface="Arial" panose="020B0604020202020204" pitchFamily="34" charset="0"/>
                          <a:ea typeface="MS PGothic" panose="020B0600070205080204" pitchFamily="34" charset="-128"/>
                        </a:defRPr>
                      </a:lvl5pPr>
                      <a:lvl6pPr marL="22844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6pPr>
                      <a:lvl7pPr marL="27416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7pPr>
                      <a:lvl8pPr marL="31988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8pPr>
                      <a:lvl9pPr marL="36560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a:ln>
                            <a:noFill/>
                          </a:ln>
                          <a:solidFill>
                            <a:schemeClr val="bg1"/>
                          </a:solidFill>
                          <a:effectLst/>
                          <a:latin typeface="Arial" panose="020B0604020202020204" pitchFamily="34" charset="0"/>
                          <a:ea typeface="MS PGothic" panose="020B0600070205080204" pitchFamily="34" charset="-128"/>
                        </a:rPr>
                        <a:t>3</a:t>
                      </a:r>
                    </a:p>
                  </a:txBody>
                  <a:tcPr marL="99051" marR="99051" marT="45690" marB="45690"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72074"/>
                    </a:solidFill>
                  </a:tcPr>
                </a:tc>
                <a:tc>
                  <a:txBody>
                    <a:bodyPr/>
                    <a:lstStyle>
                      <a:lvl1pPr>
                        <a:spcBef>
                          <a:spcPct val="20000"/>
                        </a:spcBef>
                        <a:buClr>
                          <a:schemeClr val="bg1"/>
                        </a:buClr>
                        <a:buSzPct val="100000"/>
                        <a:defRPr sz="2000">
                          <a:solidFill>
                            <a:schemeClr val="tx2"/>
                          </a:solidFill>
                          <a:latin typeface="Arial" panose="020B0604020202020204" pitchFamily="34" charset="0"/>
                          <a:ea typeface="MS PGothic" panose="020B0600070205080204" pitchFamily="34" charset="-128"/>
                          <a:cs typeface="Arial" panose="020B0604020202020204" pitchFamily="34" charset="0"/>
                        </a:defRPr>
                      </a:lvl1pPr>
                      <a:lvl2pPr>
                        <a:spcBef>
                          <a:spcPct val="20000"/>
                        </a:spcBef>
                        <a:buClr>
                          <a:schemeClr val="bg1"/>
                        </a:buClr>
                        <a:buFont typeface="Arial" panose="020B0604020202020204" pitchFamily="34" charset="0"/>
                        <a:defRPr>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a:spcBef>
                          <a:spcPct val="20000"/>
                        </a:spcBef>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a:spcBef>
                          <a:spcPct val="20000"/>
                        </a:spcBef>
                        <a:buClr>
                          <a:schemeClr val="tx1"/>
                        </a:buClr>
                        <a:defRPr sz="1200">
                          <a:solidFill>
                            <a:schemeClr val="tx1"/>
                          </a:solidFill>
                          <a:latin typeface="Arial" panose="020B0604020202020204" pitchFamily="34" charset="0"/>
                          <a:ea typeface="MS PGothic" panose="020B0600070205080204" pitchFamily="34" charset="-128"/>
                        </a:defRPr>
                      </a:lvl5pPr>
                      <a:lvl6pPr marL="22844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6pPr>
                      <a:lvl7pPr marL="27416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7pPr>
                      <a:lvl8pPr marL="31988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8pPr>
                      <a:lvl9pPr marL="36560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5F5F5F"/>
                          </a:solidFill>
                          <a:effectLst/>
                          <a:latin typeface="Arial" panose="020B0604020202020204" pitchFamily="34" charset="0"/>
                          <a:ea typeface="MS PGothic" panose="020B0600070205080204" pitchFamily="34" charset="-128"/>
                        </a:rPr>
                        <a:t>ANALYSE DU RESULTAT COMPTABLE</a:t>
                      </a:r>
                    </a:p>
                  </a:txBody>
                  <a:tcPr marL="99051" marR="99051" marT="45690" marB="45690" anchor="ctr" horzOverflow="overflow">
                    <a:lnL w="76200" cap="flat" cmpd="sng" algn="ctr">
                      <a:solidFill>
                        <a:schemeClr val="bg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buClr>
                          <a:schemeClr val="bg1"/>
                        </a:buClr>
                        <a:buSzPct val="100000"/>
                        <a:defRPr sz="2000">
                          <a:solidFill>
                            <a:schemeClr val="tx2"/>
                          </a:solidFill>
                          <a:latin typeface="Arial" panose="020B0604020202020204" pitchFamily="34" charset="0"/>
                          <a:ea typeface="MS PGothic" panose="020B0600070205080204" pitchFamily="34" charset="-128"/>
                          <a:cs typeface="Arial" panose="020B0604020202020204" pitchFamily="34" charset="0"/>
                        </a:defRPr>
                      </a:lvl1pPr>
                      <a:lvl2pPr>
                        <a:spcBef>
                          <a:spcPct val="20000"/>
                        </a:spcBef>
                        <a:buClr>
                          <a:schemeClr val="bg1"/>
                        </a:buClr>
                        <a:buFont typeface="Arial" panose="020B0604020202020204" pitchFamily="34" charset="0"/>
                        <a:defRPr>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a:spcBef>
                          <a:spcPct val="20000"/>
                        </a:spcBef>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a:spcBef>
                          <a:spcPct val="20000"/>
                        </a:spcBef>
                        <a:buClr>
                          <a:schemeClr val="tx1"/>
                        </a:buClr>
                        <a:defRPr sz="1200">
                          <a:solidFill>
                            <a:schemeClr val="tx1"/>
                          </a:solidFill>
                          <a:latin typeface="Arial" panose="020B0604020202020204" pitchFamily="34" charset="0"/>
                          <a:ea typeface="MS PGothic" panose="020B0600070205080204" pitchFamily="34" charset="-128"/>
                        </a:defRPr>
                      </a:lvl5pPr>
                      <a:lvl6pPr marL="22844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6pPr>
                      <a:lvl7pPr marL="27416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7pPr>
                      <a:lvl8pPr marL="31988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8pPr>
                      <a:lvl9pPr marL="36560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5F5F5F"/>
                          </a:solidFill>
                          <a:effectLst/>
                          <a:latin typeface="Arial" panose="020B0604020202020204" pitchFamily="34" charset="0"/>
                          <a:ea typeface="MS PGothic" panose="020B0600070205080204" pitchFamily="34" charset="-128"/>
                        </a:rPr>
                        <a:t>P 23</a:t>
                      </a:r>
                    </a:p>
                  </a:txBody>
                  <a:tcPr marL="99051" marR="99051" marT="45690" marB="45690"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6" name="Espace réservé du numéro de diapositive 2">
            <a:extLst>
              <a:ext uri="{FF2B5EF4-FFF2-40B4-BE49-F238E27FC236}">
                <a16:creationId xmlns:a16="http://schemas.microsoft.com/office/drawing/2014/main" xmlns="" id="{205229EA-02BC-419F-B4E8-859914766D54}"/>
              </a:ext>
            </a:extLst>
          </p:cNvPr>
          <p:cNvSpPr>
            <a:spLocks noGrp="1"/>
          </p:cNvSpPr>
          <p:nvPr>
            <p:ph type="sldNum" sz="quarter" idx="11"/>
          </p:nvPr>
        </p:nvSpPr>
        <p:spPr/>
        <p:txBody>
          <a:bodyPr/>
          <a:lstStyle/>
          <a:p>
            <a:pPr>
              <a:defRPr/>
            </a:pPr>
            <a:fld id="{81923C20-6B75-46C1-881B-6A01A79DCF19}" type="slidenum">
              <a:rPr lang="fr-FR" altLang="fr-FR"/>
              <a:pPr>
                <a:defRPr/>
              </a:pPr>
              <a:t>1</a:t>
            </a:fld>
            <a:endParaRPr lang="fr-FR" altLang="fr-FR"/>
          </a:p>
        </p:txBody>
      </p:sp>
      <p:graphicFrame>
        <p:nvGraphicFramePr>
          <p:cNvPr id="2" name="Tableau 1">
            <a:extLst>
              <a:ext uri="{FF2B5EF4-FFF2-40B4-BE49-F238E27FC236}">
                <a16:creationId xmlns:a16="http://schemas.microsoft.com/office/drawing/2014/main" xmlns="" id="{B62A4CF6-6273-4372-8061-27BDACE8EDBF}"/>
              </a:ext>
            </a:extLst>
          </p:cNvPr>
          <p:cNvGraphicFramePr>
            <a:graphicFrameLocks noGrp="1"/>
          </p:cNvGraphicFramePr>
          <p:nvPr>
            <p:extLst>
              <p:ext uri="{D42A27DB-BD31-4B8C-83A1-F6EECF244321}">
                <p14:modId xmlns:p14="http://schemas.microsoft.com/office/powerpoint/2010/main" xmlns="" val="2721245173"/>
              </p:ext>
            </p:extLst>
          </p:nvPr>
        </p:nvGraphicFramePr>
        <p:xfrm>
          <a:off x="2700338" y="3309938"/>
          <a:ext cx="5710237" cy="374650"/>
        </p:xfrm>
        <a:graphic>
          <a:graphicData uri="http://schemas.openxmlformats.org/drawingml/2006/table">
            <a:tbl>
              <a:tblPr/>
              <a:tblGrid>
                <a:gridCol w="345711">
                  <a:extLst>
                    <a:ext uri="{9D8B030D-6E8A-4147-A177-3AD203B41FA5}">
                      <a16:colId xmlns:a16="http://schemas.microsoft.com/office/drawing/2014/main" xmlns="" val="393349040"/>
                    </a:ext>
                  </a:extLst>
                </a:gridCol>
                <a:gridCol w="4225769">
                  <a:extLst>
                    <a:ext uri="{9D8B030D-6E8A-4147-A177-3AD203B41FA5}">
                      <a16:colId xmlns:a16="http://schemas.microsoft.com/office/drawing/2014/main" xmlns="" val="3573375341"/>
                    </a:ext>
                  </a:extLst>
                </a:gridCol>
                <a:gridCol w="1138757">
                  <a:extLst>
                    <a:ext uri="{9D8B030D-6E8A-4147-A177-3AD203B41FA5}">
                      <a16:colId xmlns:a16="http://schemas.microsoft.com/office/drawing/2014/main" xmlns="" val="2900228959"/>
                    </a:ext>
                  </a:extLst>
                </a:gridCol>
              </a:tblGrid>
              <a:tr h="374650">
                <a:tc>
                  <a:txBody>
                    <a:bodyPr/>
                    <a:lstStyle>
                      <a:lvl1pPr>
                        <a:spcBef>
                          <a:spcPct val="20000"/>
                        </a:spcBef>
                        <a:buClr>
                          <a:schemeClr val="bg1"/>
                        </a:buClr>
                        <a:buSzPct val="100000"/>
                        <a:defRPr sz="2000">
                          <a:solidFill>
                            <a:schemeClr val="tx2"/>
                          </a:solidFill>
                          <a:latin typeface="Arial" panose="020B0604020202020204" pitchFamily="34" charset="0"/>
                          <a:ea typeface="MS PGothic" panose="020B0600070205080204" pitchFamily="34" charset="-128"/>
                          <a:cs typeface="Arial" panose="020B0604020202020204" pitchFamily="34" charset="0"/>
                        </a:defRPr>
                      </a:lvl1pPr>
                      <a:lvl2pPr>
                        <a:spcBef>
                          <a:spcPct val="20000"/>
                        </a:spcBef>
                        <a:buClr>
                          <a:schemeClr val="bg1"/>
                        </a:buClr>
                        <a:buFont typeface="Arial" panose="020B0604020202020204" pitchFamily="34" charset="0"/>
                        <a:defRPr>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a:spcBef>
                          <a:spcPct val="20000"/>
                        </a:spcBef>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a:spcBef>
                          <a:spcPct val="20000"/>
                        </a:spcBef>
                        <a:buClr>
                          <a:schemeClr val="tx1"/>
                        </a:buClr>
                        <a:defRPr sz="1200">
                          <a:solidFill>
                            <a:schemeClr val="tx1"/>
                          </a:solidFill>
                          <a:latin typeface="Arial" panose="020B0604020202020204" pitchFamily="34" charset="0"/>
                          <a:ea typeface="MS PGothic" panose="020B0600070205080204" pitchFamily="34" charset="-128"/>
                        </a:defRPr>
                      </a:lvl5pPr>
                      <a:lvl6pPr marL="22844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6pPr>
                      <a:lvl7pPr marL="27416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7pPr>
                      <a:lvl8pPr marL="31988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8pPr>
                      <a:lvl9pPr marL="36560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4</a:t>
                      </a:r>
                    </a:p>
                  </a:txBody>
                  <a:tcPr marL="99046" marR="99046" marT="45690" marB="45690"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92D050"/>
                    </a:solidFill>
                  </a:tcPr>
                </a:tc>
                <a:tc>
                  <a:txBody>
                    <a:bodyPr/>
                    <a:lstStyle>
                      <a:lvl1pPr>
                        <a:spcBef>
                          <a:spcPct val="20000"/>
                        </a:spcBef>
                        <a:buClr>
                          <a:schemeClr val="bg1"/>
                        </a:buClr>
                        <a:buSzPct val="100000"/>
                        <a:defRPr sz="2000">
                          <a:solidFill>
                            <a:schemeClr val="tx2"/>
                          </a:solidFill>
                          <a:latin typeface="Arial" panose="020B0604020202020204" pitchFamily="34" charset="0"/>
                          <a:ea typeface="MS PGothic" panose="020B0600070205080204" pitchFamily="34" charset="-128"/>
                          <a:cs typeface="Arial" panose="020B0604020202020204" pitchFamily="34" charset="0"/>
                        </a:defRPr>
                      </a:lvl1pPr>
                      <a:lvl2pPr>
                        <a:spcBef>
                          <a:spcPct val="20000"/>
                        </a:spcBef>
                        <a:buClr>
                          <a:schemeClr val="bg1"/>
                        </a:buClr>
                        <a:buFont typeface="Arial" panose="020B0604020202020204" pitchFamily="34" charset="0"/>
                        <a:defRPr>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a:spcBef>
                          <a:spcPct val="20000"/>
                        </a:spcBef>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a:spcBef>
                          <a:spcPct val="20000"/>
                        </a:spcBef>
                        <a:buClr>
                          <a:schemeClr val="tx1"/>
                        </a:buClr>
                        <a:defRPr sz="1200">
                          <a:solidFill>
                            <a:schemeClr val="tx1"/>
                          </a:solidFill>
                          <a:latin typeface="Arial" panose="020B0604020202020204" pitchFamily="34" charset="0"/>
                          <a:ea typeface="MS PGothic" panose="020B0600070205080204" pitchFamily="34" charset="-128"/>
                        </a:defRPr>
                      </a:lvl5pPr>
                      <a:lvl6pPr marL="22844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6pPr>
                      <a:lvl7pPr marL="27416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7pPr>
                      <a:lvl8pPr marL="31988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8pPr>
                      <a:lvl9pPr marL="36560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5F5F5F"/>
                          </a:solidFill>
                          <a:effectLst/>
                          <a:latin typeface="Arial" panose="020B0604020202020204" pitchFamily="34" charset="0"/>
                          <a:ea typeface="MS PGothic" panose="020B0600070205080204" pitchFamily="34" charset="-128"/>
                        </a:rPr>
                        <a:t>GARANTIE DECES POST ACTIVITE</a:t>
                      </a:r>
                    </a:p>
                  </a:txBody>
                  <a:tcPr marL="99046" marR="99046" marT="45690" marB="45690" anchor="ctr" horzOverflow="overflow">
                    <a:lnL w="76200" cap="flat" cmpd="sng" algn="ctr">
                      <a:solidFill>
                        <a:schemeClr val="bg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buClr>
                          <a:schemeClr val="bg1"/>
                        </a:buClr>
                        <a:buSzPct val="100000"/>
                        <a:defRPr sz="2000">
                          <a:solidFill>
                            <a:schemeClr val="tx2"/>
                          </a:solidFill>
                          <a:latin typeface="Arial" panose="020B0604020202020204" pitchFamily="34" charset="0"/>
                          <a:ea typeface="MS PGothic" panose="020B0600070205080204" pitchFamily="34" charset="-128"/>
                          <a:cs typeface="Arial" panose="020B0604020202020204" pitchFamily="34" charset="0"/>
                        </a:defRPr>
                      </a:lvl1pPr>
                      <a:lvl2pPr>
                        <a:spcBef>
                          <a:spcPct val="20000"/>
                        </a:spcBef>
                        <a:buClr>
                          <a:schemeClr val="bg1"/>
                        </a:buClr>
                        <a:buFont typeface="Arial" panose="020B0604020202020204" pitchFamily="34" charset="0"/>
                        <a:defRPr>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a:spcBef>
                          <a:spcPct val="20000"/>
                        </a:spcBef>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a:spcBef>
                          <a:spcPct val="20000"/>
                        </a:spcBef>
                        <a:buClr>
                          <a:schemeClr val="tx1"/>
                        </a:buClr>
                        <a:defRPr sz="1200">
                          <a:solidFill>
                            <a:schemeClr val="tx1"/>
                          </a:solidFill>
                          <a:latin typeface="Arial" panose="020B0604020202020204" pitchFamily="34" charset="0"/>
                          <a:ea typeface="MS PGothic" panose="020B0600070205080204" pitchFamily="34" charset="-128"/>
                        </a:defRPr>
                      </a:lvl5pPr>
                      <a:lvl6pPr marL="22844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6pPr>
                      <a:lvl7pPr marL="27416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7pPr>
                      <a:lvl8pPr marL="31988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8pPr>
                      <a:lvl9pPr marL="3656013" indent="1588" eaLnBrk="0" fontAlgn="base" hangingPunct="0">
                        <a:spcBef>
                          <a:spcPct val="20000"/>
                        </a:spcBef>
                        <a:spcAft>
                          <a:spcPct val="0"/>
                        </a:spcAft>
                        <a:buClr>
                          <a:schemeClr val="tx1"/>
                        </a:buClr>
                        <a:defRPr sz="12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a:ln>
                            <a:noFill/>
                          </a:ln>
                          <a:solidFill>
                            <a:srgbClr val="5F5F5F"/>
                          </a:solidFill>
                          <a:effectLst/>
                          <a:latin typeface="Arial" panose="020B0604020202020204" pitchFamily="34" charset="0"/>
                          <a:ea typeface="MS PGothic" panose="020B0600070205080204" pitchFamily="34" charset="-128"/>
                        </a:rPr>
                        <a:t>P 28</a:t>
                      </a:r>
                      <a:endParaRPr kumimoji="0" lang="fr-FR" altLang="fr-FR" sz="1400" b="1" i="0" u="none" strike="noStrike" cap="none" normalizeH="0" baseline="0" dirty="0">
                        <a:ln>
                          <a:noFill/>
                        </a:ln>
                        <a:solidFill>
                          <a:srgbClr val="5F5F5F"/>
                        </a:solidFill>
                        <a:effectLst/>
                        <a:latin typeface="Arial" panose="020B0604020202020204" pitchFamily="34" charset="0"/>
                        <a:ea typeface="MS PGothic" panose="020B0600070205080204" pitchFamily="34" charset="-128"/>
                      </a:endParaRPr>
                    </a:p>
                  </a:txBody>
                  <a:tcPr marL="99046" marR="99046" marT="45690" marB="45690"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3300055215"/>
                  </a:ext>
                </a:extLst>
              </a:tr>
            </a:tbl>
          </a:graphicData>
        </a:graphic>
      </p:graphicFrame>
      <p:pic>
        <p:nvPicPr>
          <p:cNvPr id="9"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Espace réservé du pied de page 1">
            <a:extLst>
              <a:ext uri="{FF2B5EF4-FFF2-40B4-BE49-F238E27FC236}">
                <a16:creationId xmlns:a16="http://schemas.microsoft.com/office/drawing/2014/main" xmlns="" id="{A34CEB46-7026-4BC5-B86E-7183F63E20D7}"/>
              </a:ext>
            </a:extLst>
          </p:cNvPr>
          <p:cNvSpPr>
            <a:spLocks noGrp="1"/>
          </p:cNvSpPr>
          <p:nvPr>
            <p:ph type="ftr" sz="quarter" idx="10"/>
          </p:nvPr>
        </p:nvSpPr>
        <p:spPr>
          <a:xfrm>
            <a:off x="2627313" y="6567488"/>
            <a:ext cx="4679950" cy="246062"/>
          </a:xfrm>
          <a:noFill/>
        </p:spPr>
        <p:txBody>
          <a:bodyPr/>
          <a:lstStyle/>
          <a:p>
            <a:r>
              <a:rPr lang="fr-FR" altLang="fr-FR" dirty="0"/>
              <a:t>RESULTATS 2020  -  SOCIETE GENERALE</a:t>
            </a: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a:extLst>
              <a:ext uri="{FF2B5EF4-FFF2-40B4-BE49-F238E27FC236}">
                <a16:creationId xmlns:a16="http://schemas.microsoft.com/office/drawing/2014/main" xmlns="" id="{1137E9EE-FC28-44A5-BD40-748FF08364C2}"/>
              </a:ext>
            </a:extLst>
          </p:cNvPr>
          <p:cNvSpPr>
            <a:spLocks noGrp="1"/>
          </p:cNvSpPr>
          <p:nvPr>
            <p:ph type="title"/>
          </p:nvPr>
        </p:nvSpPr>
        <p:spPr>
          <a:xfrm>
            <a:off x="415925" y="0"/>
            <a:ext cx="2927350" cy="522288"/>
          </a:xfrm>
        </p:spPr>
        <p:txBody>
          <a:bodyPr wrap="none" lIns="91434" tIns="45718" rIns="91434" bIns="45718"/>
          <a:lstStyle/>
          <a:p>
            <a:pPr eaLnBrk="1" hangingPunct="1"/>
            <a:r>
              <a:rPr altLang="fr-FR" sz="3100">
                <a:solidFill>
                  <a:srgbClr val="969696"/>
                </a:solidFill>
              </a:rPr>
              <a:t>PREVOYANCE</a:t>
            </a:r>
          </a:p>
        </p:txBody>
      </p:sp>
      <p:sp>
        <p:nvSpPr>
          <p:cNvPr id="95235" name="SOUS_TITRE">
            <a:extLst>
              <a:ext uri="{FF2B5EF4-FFF2-40B4-BE49-F238E27FC236}">
                <a16:creationId xmlns:a16="http://schemas.microsoft.com/office/drawing/2014/main" xmlns="" id="{982AC011-99EC-4E82-A112-4B6C45B6419D}"/>
              </a:ext>
            </a:extLst>
          </p:cNvPr>
          <p:cNvSpPr>
            <a:spLocks noGrp="1"/>
          </p:cNvSpPr>
          <p:nvPr>
            <p:ph type="body" sz="quarter" idx="4294967295"/>
          </p:nvPr>
        </p:nvSpPr>
        <p:spPr bwMode="auto">
          <a:xfrm>
            <a:off x="3368675" y="80963"/>
            <a:ext cx="3384550" cy="323850"/>
          </a:xfrm>
          <a:ln>
            <a:miter lim="800000"/>
            <a:headEnd/>
            <a:tailEnd/>
          </a:ln>
        </p:spPr>
        <p:txBody>
          <a:bodyPr lIns="91434" tIns="45718" rIns="91434" anchor="b"/>
          <a:lstStyle/>
          <a:p>
            <a:pPr>
              <a:buFontTx/>
              <a:buNone/>
              <a:defRPr/>
            </a:pPr>
            <a:r>
              <a:rPr sz="1800"/>
              <a:t>Comptes de résultats</a:t>
            </a:r>
          </a:p>
        </p:txBody>
      </p:sp>
      <p:sp>
        <p:nvSpPr>
          <p:cNvPr id="43017" name="SOUS_TITRE_1">
            <a:extLst>
              <a:ext uri="{FF2B5EF4-FFF2-40B4-BE49-F238E27FC236}">
                <a16:creationId xmlns:a16="http://schemas.microsoft.com/office/drawing/2014/main" xmlns="" id="{5D4C72CF-671A-4B91-8F3E-6B1253F4E489}"/>
              </a:ext>
            </a:extLst>
          </p:cNvPr>
          <p:cNvSpPr>
            <a:spLocks noGrp="1"/>
          </p:cNvSpPr>
          <p:nvPr>
            <p:ph type="body" sz="quarter" idx="4294967295"/>
          </p:nvPr>
        </p:nvSpPr>
        <p:spPr bwMode="auto">
          <a:xfrm>
            <a:off x="560388" y="549275"/>
            <a:ext cx="7704980" cy="622300"/>
          </a:xfrm>
          <a:solidFill>
            <a:srgbClr val="FF4B33"/>
          </a:solidFill>
        </p:spPr>
        <p:txBody>
          <a:bodyPr lIns="91434" tIns="45718" rIns="91434" bIns="45718" anchor="ctr">
            <a:noAutofit/>
          </a:bodyPr>
          <a:lstStyle/>
          <a:p>
            <a:pPr>
              <a:buFontTx/>
              <a:buNone/>
              <a:defRPr/>
            </a:pPr>
            <a:r>
              <a:rPr altLang="fr-FR" sz="1400" dirty="0">
                <a:solidFill>
                  <a:srgbClr val="FFFFFF"/>
                </a:solidFill>
              </a:rPr>
              <a:t>GARANTIE ARRÊT DE TRAVAIL</a:t>
            </a:r>
          </a:p>
          <a:p>
            <a:pPr>
              <a:buFontTx/>
              <a:buNone/>
              <a:defRPr/>
            </a:pPr>
            <a:r>
              <a:rPr altLang="fr-FR" sz="1400" dirty="0">
                <a:solidFill>
                  <a:srgbClr val="FFFFFF"/>
                </a:solidFill>
              </a:rPr>
              <a:t>STATISTIQUES Du nombre de DOSSIERS payés en </a:t>
            </a:r>
            <a:r>
              <a:rPr altLang="fr-FR" sz="1400" dirty="0" err="1">
                <a:solidFill>
                  <a:srgbClr val="FFFFFF"/>
                </a:solidFill>
              </a:rPr>
              <a:t>annee</a:t>
            </a:r>
            <a:r>
              <a:rPr altLang="fr-FR" sz="1400" dirty="0">
                <a:solidFill>
                  <a:srgbClr val="FFFFFF"/>
                </a:solidFill>
              </a:rPr>
              <a:t> n (TOUTE SURVENANCE) </a:t>
            </a:r>
            <a:endParaRPr altLang="fr-FR" sz="1400" dirty="0">
              <a:solidFill>
                <a:srgbClr val="00B050"/>
              </a:solidFill>
            </a:endParaRPr>
          </a:p>
        </p:txBody>
      </p:sp>
      <p:sp>
        <p:nvSpPr>
          <p:cNvPr id="29701" name="NUM_PAGE">
            <a:extLst>
              <a:ext uri="{FF2B5EF4-FFF2-40B4-BE49-F238E27FC236}">
                <a16:creationId xmlns:a16="http://schemas.microsoft.com/office/drawing/2014/main" xmlns="" id="{DE780896-9E69-4661-8034-A8704C3F5EBD}"/>
              </a:ext>
            </a:extLst>
          </p:cNvPr>
          <p:cNvSpPr>
            <a:spLocks noGrp="1"/>
          </p:cNvSpPr>
          <p:nvPr>
            <p:ph type="sldNum" sz="quarter" idx="11"/>
          </p:nvPr>
        </p:nvSpPr>
        <p:spPr>
          <a:xfrm>
            <a:off x="9509125" y="6518275"/>
            <a:ext cx="396875" cy="2952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4436F26-B3E4-40E3-861A-CCA8473204EB}" type="slidenum">
              <a:rPr lang="fr-FR" altLang="fr-FR" smtClean="0">
                <a:solidFill>
                  <a:srgbClr val="FFFFFF"/>
                </a:solidFill>
              </a:rPr>
              <a:pPr/>
              <a:t>19</a:t>
            </a:fld>
            <a:endParaRPr lang="fr-FR" altLang="fr-FR">
              <a:solidFill>
                <a:srgbClr val="FFFFFF"/>
              </a:solidFill>
            </a:endParaRPr>
          </a:p>
        </p:txBody>
      </p:sp>
      <p:sp>
        <p:nvSpPr>
          <p:cNvPr id="29702" name="BORDURE">
            <a:extLst>
              <a:ext uri="{FF2B5EF4-FFF2-40B4-BE49-F238E27FC236}">
                <a16:creationId xmlns:a16="http://schemas.microsoft.com/office/drawing/2014/main" xmlns="" id="{316C8209-3EA5-4387-9CAE-C6758E946913}"/>
              </a:ext>
            </a:extLst>
          </p:cNvPr>
          <p:cNvSpPr>
            <a:spLocks noChangeArrowheads="1"/>
          </p:cNvSpPr>
          <p:nvPr/>
        </p:nvSpPr>
        <p:spPr bwMode="auto">
          <a:xfrm>
            <a:off x="234950" y="1306513"/>
            <a:ext cx="9251950" cy="1173162"/>
          </a:xfrm>
          <a:prstGeom prst="rect">
            <a:avLst/>
          </a:prstGeom>
          <a:noFill/>
          <a:ln w="9525">
            <a:solidFill>
              <a:srgbClr val="FF4B33"/>
            </a:solidFill>
            <a:miter lim="800000"/>
            <a:headEnd/>
            <a:tailEnd/>
          </a:ln>
          <a:extLst>
            <a:ext uri="{909E8E84-426E-40DD-AFC4-6F175D3DCCD1}">
              <a14:hiddenFill xmlns:a14="http://schemas.microsoft.com/office/drawing/2010/main" xmlns="">
                <a:solidFill>
                  <a:srgbClr val="FFFFFF"/>
                </a:solidFill>
              </a14:hiddenFill>
            </a:ext>
          </a:extLst>
        </p:spPr>
        <p:txBody>
          <a:bodyPr wrap="none" lIns="91419" tIns="45709" rIns="91419" bIns="45709"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endParaRPr lang="fr-FR" altLang="fr-FR" sz="1200"/>
          </a:p>
        </p:txBody>
      </p:sp>
      <p:sp>
        <p:nvSpPr>
          <p:cNvPr id="29703" name="Rectangle 16">
            <a:extLst>
              <a:ext uri="{FF2B5EF4-FFF2-40B4-BE49-F238E27FC236}">
                <a16:creationId xmlns:a16="http://schemas.microsoft.com/office/drawing/2014/main" xmlns="" id="{2FA8FC23-BF5E-4FBE-9D26-B2A2F186D895}"/>
              </a:ext>
            </a:extLst>
          </p:cNvPr>
          <p:cNvSpPr>
            <a:spLocks noChangeArrowheads="1"/>
          </p:cNvSpPr>
          <p:nvPr/>
        </p:nvSpPr>
        <p:spPr bwMode="auto">
          <a:xfrm>
            <a:off x="330200" y="1325563"/>
            <a:ext cx="785813" cy="358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fr-FR" altLang="fr-FR" sz="1000"/>
              <a:t>INCAPACITE</a:t>
            </a:r>
          </a:p>
        </p:txBody>
      </p:sp>
      <p:sp>
        <p:nvSpPr>
          <p:cNvPr id="29704" name="BORDURE">
            <a:extLst>
              <a:ext uri="{FF2B5EF4-FFF2-40B4-BE49-F238E27FC236}">
                <a16:creationId xmlns:a16="http://schemas.microsoft.com/office/drawing/2014/main" xmlns="" id="{840CB7BD-0D88-4D95-8068-921D9DBF8949}"/>
              </a:ext>
            </a:extLst>
          </p:cNvPr>
          <p:cNvSpPr>
            <a:spLocks noChangeArrowheads="1"/>
          </p:cNvSpPr>
          <p:nvPr/>
        </p:nvSpPr>
        <p:spPr bwMode="auto">
          <a:xfrm>
            <a:off x="225425" y="2546350"/>
            <a:ext cx="9328150" cy="1087438"/>
          </a:xfrm>
          <a:prstGeom prst="rect">
            <a:avLst/>
          </a:prstGeom>
          <a:noFill/>
          <a:ln w="9525">
            <a:solidFill>
              <a:srgbClr val="FF4B33"/>
            </a:solidFill>
            <a:miter lim="800000"/>
            <a:headEnd/>
            <a:tailEnd/>
          </a:ln>
          <a:extLst>
            <a:ext uri="{909E8E84-426E-40DD-AFC4-6F175D3DCCD1}">
              <a14:hiddenFill xmlns:a14="http://schemas.microsoft.com/office/drawing/2010/main" xmlns="">
                <a:solidFill>
                  <a:srgbClr val="FFFFFF"/>
                </a:solidFill>
              </a14:hiddenFill>
            </a:ext>
          </a:extLst>
        </p:spPr>
        <p:txBody>
          <a:bodyPr wrap="none" lIns="91419" tIns="45709" rIns="91419" bIns="45709"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endParaRPr lang="fr-FR" altLang="fr-FR" sz="1200"/>
          </a:p>
        </p:txBody>
      </p:sp>
      <p:sp>
        <p:nvSpPr>
          <p:cNvPr id="29705" name="Rectangle 16">
            <a:extLst>
              <a:ext uri="{FF2B5EF4-FFF2-40B4-BE49-F238E27FC236}">
                <a16:creationId xmlns:a16="http://schemas.microsoft.com/office/drawing/2014/main" xmlns="" id="{991A0106-30FE-493B-8B80-F0F76E61D2C0}"/>
              </a:ext>
            </a:extLst>
          </p:cNvPr>
          <p:cNvSpPr>
            <a:spLocks noChangeArrowheads="1"/>
          </p:cNvSpPr>
          <p:nvPr/>
        </p:nvSpPr>
        <p:spPr bwMode="auto">
          <a:xfrm>
            <a:off x="271463" y="2565400"/>
            <a:ext cx="785812" cy="358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fr-FR" altLang="fr-FR" sz="1000"/>
              <a:t>INVALIDITE</a:t>
            </a:r>
          </a:p>
        </p:txBody>
      </p:sp>
      <p:sp>
        <p:nvSpPr>
          <p:cNvPr id="29706" name="Espace réservé du pied de page 2">
            <a:extLst>
              <a:ext uri="{FF2B5EF4-FFF2-40B4-BE49-F238E27FC236}">
                <a16:creationId xmlns:a16="http://schemas.microsoft.com/office/drawing/2014/main" xmlns="" id="{1693766B-DBC1-43EE-9E52-3497A7353909}"/>
              </a:ext>
            </a:extLst>
          </p:cNvPr>
          <p:cNvSpPr txBox="1">
            <a:spLocks noGrp="1"/>
          </p:cNvSpPr>
          <p:nvPr/>
        </p:nvSpPr>
        <p:spPr bwMode="auto">
          <a:xfrm>
            <a:off x="3670300" y="6615614"/>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13" name="Espace réservé du numéro de diapositive 2">
            <a:extLst>
              <a:ext uri="{FF2B5EF4-FFF2-40B4-BE49-F238E27FC236}">
                <a16:creationId xmlns:a16="http://schemas.microsoft.com/office/drawing/2014/main" xmlns="" id="{C5A642E9-9DAF-46D4-B1FB-88B9CFEB65B5}"/>
              </a:ext>
            </a:extLst>
          </p:cNvPr>
          <p:cNvSpPr txBox="1">
            <a:spLocks noGrp="1"/>
          </p:cNvSpPr>
          <p:nvPr/>
        </p:nvSpPr>
        <p:spPr bwMode="auto">
          <a:xfrm>
            <a:off x="8099425" y="6443663"/>
            <a:ext cx="396875" cy="331787"/>
          </a:xfrm>
          <a:prstGeom prst="rect">
            <a:avLst/>
          </a:prstGeom>
          <a:noFill/>
        </p:spPr>
        <p:txBody>
          <a:bodyPr wrap="none" lIns="0" tIns="0" rIns="0" bIns="0" anchor="ctr" anchorCtr="1"/>
          <a:lstStyle/>
          <a:p>
            <a:pPr algn="ctr" eaLnBrk="1" hangingPunct="1">
              <a:defRPr/>
            </a:pPr>
            <a:fld id="{3BDEA7A5-76E6-480F-B826-7C6CC9BB4285}" type="slidenum">
              <a:rPr lang="fr-FR" altLang="fr-FR" sz="1200" b="1">
                <a:solidFill>
                  <a:schemeClr val="tx1">
                    <a:lumMod val="50000"/>
                    <a:lumOff val="50000"/>
                  </a:schemeClr>
                </a:solidFill>
              </a:rPr>
              <a:pPr algn="ctr" eaLnBrk="1" hangingPunct="1">
                <a:defRPr/>
              </a:pPr>
              <a:t>19</a:t>
            </a:fld>
            <a:endParaRPr lang="fr-FR" altLang="fr-FR" sz="1200" b="1">
              <a:solidFill>
                <a:schemeClr val="tx1">
                  <a:lumMod val="50000"/>
                  <a:lumOff val="50000"/>
                </a:schemeClr>
              </a:solidFill>
            </a:endParaRPr>
          </a:p>
        </p:txBody>
      </p:sp>
      <p:pic>
        <p:nvPicPr>
          <p:cNvPr id="17"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518275"/>
            <a:ext cx="1283084" cy="2610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 name="Image 1">
            <a:extLst>
              <a:ext uri="{FF2B5EF4-FFF2-40B4-BE49-F238E27FC236}">
                <a16:creationId xmlns:a16="http://schemas.microsoft.com/office/drawing/2014/main" xmlns="" id="{3A1451D0-73EB-45A2-9E96-93CFA5FFBF65}"/>
              </a:ext>
            </a:extLst>
          </p:cNvPr>
          <p:cNvPicPr>
            <a:picLocks noChangeAspect="1"/>
          </p:cNvPicPr>
          <p:nvPr/>
        </p:nvPicPr>
        <p:blipFill>
          <a:blip r:embed="rId3"/>
          <a:stretch>
            <a:fillRect/>
          </a:stretch>
        </p:blipFill>
        <p:spPr>
          <a:xfrm>
            <a:off x="409076" y="1739783"/>
            <a:ext cx="8903697" cy="645656"/>
          </a:xfrm>
          <a:prstGeom prst="rect">
            <a:avLst/>
          </a:prstGeom>
        </p:spPr>
      </p:pic>
      <p:pic>
        <p:nvPicPr>
          <p:cNvPr id="3" name="Image 2">
            <a:extLst>
              <a:ext uri="{FF2B5EF4-FFF2-40B4-BE49-F238E27FC236}">
                <a16:creationId xmlns:a16="http://schemas.microsoft.com/office/drawing/2014/main" xmlns="" id="{0C6F2944-B142-4BCF-9A0A-F476FF99E467}"/>
              </a:ext>
            </a:extLst>
          </p:cNvPr>
          <p:cNvPicPr>
            <a:picLocks noChangeAspect="1"/>
          </p:cNvPicPr>
          <p:nvPr/>
        </p:nvPicPr>
        <p:blipFill>
          <a:blip r:embed="rId4"/>
          <a:stretch>
            <a:fillRect/>
          </a:stretch>
        </p:blipFill>
        <p:spPr>
          <a:xfrm>
            <a:off x="319180" y="2876870"/>
            <a:ext cx="9087348" cy="674479"/>
          </a:xfrm>
          <a:prstGeom prst="rect">
            <a:avLst/>
          </a:prstGeom>
        </p:spPr>
      </p:pic>
      <p:graphicFrame>
        <p:nvGraphicFramePr>
          <p:cNvPr id="19" name="Graphique 18">
            <a:extLst>
              <a:ext uri="{FF2B5EF4-FFF2-40B4-BE49-F238E27FC236}">
                <a16:creationId xmlns:a16="http://schemas.microsoft.com/office/drawing/2014/main" xmlns="" id="{07B267A4-B7BA-4312-B519-4B13A74DE929}"/>
              </a:ext>
            </a:extLst>
          </p:cNvPr>
          <p:cNvGraphicFramePr>
            <a:graphicFrameLocks/>
          </p:cNvGraphicFramePr>
          <p:nvPr>
            <p:extLst>
              <p:ext uri="{D42A27DB-BD31-4B8C-83A1-F6EECF244321}">
                <p14:modId xmlns:p14="http://schemas.microsoft.com/office/powerpoint/2010/main" xmlns="" val="2231293111"/>
              </p:ext>
            </p:extLst>
          </p:nvPr>
        </p:nvGraphicFramePr>
        <p:xfrm>
          <a:off x="216475" y="3720152"/>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Graphique 19">
            <a:extLst>
              <a:ext uri="{FF2B5EF4-FFF2-40B4-BE49-F238E27FC236}">
                <a16:creationId xmlns:a16="http://schemas.microsoft.com/office/drawing/2014/main" xmlns="" id="{C09A16B9-95CB-494D-BAA2-8A0AB619EC64}"/>
              </a:ext>
            </a:extLst>
          </p:cNvPr>
          <p:cNvGraphicFramePr>
            <a:graphicFrameLocks/>
          </p:cNvGraphicFramePr>
          <p:nvPr>
            <p:extLst>
              <p:ext uri="{D42A27DB-BD31-4B8C-83A1-F6EECF244321}">
                <p14:modId xmlns:p14="http://schemas.microsoft.com/office/powerpoint/2010/main" xmlns="" val="3618513008"/>
              </p:ext>
            </p:extLst>
          </p:nvPr>
        </p:nvGraphicFramePr>
        <p:xfrm>
          <a:off x="4889500" y="3720152"/>
          <a:ext cx="4572000" cy="27432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xmlns="" val="1123651834"/>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RE">
            <a:extLst>
              <a:ext uri="{FF2B5EF4-FFF2-40B4-BE49-F238E27FC236}">
                <a16:creationId xmlns:a16="http://schemas.microsoft.com/office/drawing/2014/main" xmlns="" id="{8BAC8138-D644-4299-9E38-D9120BC91097}"/>
              </a:ext>
            </a:extLst>
          </p:cNvPr>
          <p:cNvSpPr>
            <a:spLocks noGrp="1"/>
          </p:cNvSpPr>
          <p:nvPr>
            <p:ph type="title"/>
          </p:nvPr>
        </p:nvSpPr>
        <p:spPr>
          <a:xfrm>
            <a:off x="415925" y="136525"/>
            <a:ext cx="5045343" cy="521677"/>
          </a:xfrm>
        </p:spPr>
        <p:txBody>
          <a:bodyPr wrap="none" lIns="91434" tIns="45718" rIns="91434" bIns="45718"/>
          <a:lstStyle/>
          <a:p>
            <a:pPr eaLnBrk="1" hangingPunct="1"/>
            <a:r>
              <a:rPr lang="fr-FR" altLang="fr-FR" sz="3100" dirty="0">
                <a:solidFill>
                  <a:srgbClr val="969696"/>
                </a:solidFill>
              </a:rPr>
              <a:t>ANALYSE DES COMPTES</a:t>
            </a:r>
            <a:endParaRPr altLang="fr-FR" sz="3100" dirty="0">
              <a:solidFill>
                <a:srgbClr val="969696"/>
              </a:solidFill>
            </a:endParaRPr>
          </a:p>
        </p:txBody>
      </p:sp>
      <p:sp>
        <p:nvSpPr>
          <p:cNvPr id="41989" name="SOUS_TITRE_1">
            <a:extLst>
              <a:ext uri="{FF2B5EF4-FFF2-40B4-BE49-F238E27FC236}">
                <a16:creationId xmlns:a16="http://schemas.microsoft.com/office/drawing/2014/main" xmlns="" id="{503C2636-AD68-4B9C-9D7F-4C8F08745FC5}"/>
              </a:ext>
            </a:extLst>
          </p:cNvPr>
          <p:cNvSpPr>
            <a:spLocks noGrp="1"/>
          </p:cNvSpPr>
          <p:nvPr>
            <p:ph type="body" sz="quarter" idx="4294967295"/>
          </p:nvPr>
        </p:nvSpPr>
        <p:spPr bwMode="auto">
          <a:xfrm>
            <a:off x="560388" y="692150"/>
            <a:ext cx="5976937" cy="609600"/>
          </a:xfrm>
          <a:solidFill>
            <a:srgbClr val="FF4B33"/>
          </a:solidFill>
        </p:spPr>
        <p:txBody>
          <a:bodyPr lIns="91434" tIns="45718" rIns="91434" bIns="45718" anchor="ctr">
            <a:noAutofit/>
          </a:bodyPr>
          <a:lstStyle/>
          <a:p>
            <a:pPr>
              <a:buFontTx/>
              <a:buNone/>
              <a:defRPr/>
            </a:pPr>
            <a:r>
              <a:rPr altLang="fr-FR" sz="1400" dirty="0">
                <a:solidFill>
                  <a:srgbClr val="FFFFFF"/>
                </a:solidFill>
              </a:rPr>
              <a:t>GARANTIE ARRET DE TRAVAIL</a:t>
            </a:r>
          </a:p>
          <a:p>
            <a:pPr>
              <a:buFontTx/>
              <a:buNone/>
              <a:defRPr/>
            </a:pPr>
            <a:r>
              <a:rPr altLang="fr-FR" sz="1400" dirty="0">
                <a:solidFill>
                  <a:srgbClr val="FFFFFF"/>
                </a:solidFill>
              </a:rPr>
              <a:t>LES PROVISIONS</a:t>
            </a:r>
          </a:p>
        </p:txBody>
      </p:sp>
      <p:sp>
        <p:nvSpPr>
          <p:cNvPr id="25606" name="Rectangle 4">
            <a:extLst>
              <a:ext uri="{FF2B5EF4-FFF2-40B4-BE49-F238E27FC236}">
                <a16:creationId xmlns:a16="http://schemas.microsoft.com/office/drawing/2014/main" xmlns="" id="{5304F583-CD88-4A52-8477-83196B2E1E0A}"/>
              </a:ext>
            </a:extLst>
          </p:cNvPr>
          <p:cNvSpPr>
            <a:spLocks noChangeArrowheads="1"/>
          </p:cNvSpPr>
          <p:nvPr/>
        </p:nvSpPr>
        <p:spPr bwMode="auto">
          <a:xfrm>
            <a:off x="560388" y="1382945"/>
            <a:ext cx="8712968" cy="4248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just" eaLnBrk="1" hangingPunct="1">
              <a:lnSpc>
                <a:spcPct val="80000"/>
              </a:lnSpc>
              <a:spcBef>
                <a:spcPts val="0"/>
              </a:spcBef>
              <a:spcAft>
                <a:spcPts val="0"/>
              </a:spcAft>
              <a:buClr>
                <a:srgbClr val="FF4B33"/>
              </a:buClr>
              <a:buSzPct val="80000"/>
              <a:defRPr/>
            </a:pPr>
            <a:r>
              <a:rPr lang="fr-FR" sz="1600" dirty="0">
                <a:latin typeface="+mn-lt"/>
              </a:rPr>
              <a:t>Les </a:t>
            </a:r>
            <a:r>
              <a:rPr lang="fr-FR" sz="1600" b="1" dirty="0">
                <a:solidFill>
                  <a:srgbClr val="FF4B33"/>
                </a:solidFill>
                <a:latin typeface="+mn-lt"/>
              </a:rPr>
              <a:t>provisions pour sinistres à payer</a:t>
            </a:r>
            <a:r>
              <a:rPr lang="fr-FR" sz="1600" dirty="0">
                <a:latin typeface="+mn-lt"/>
              </a:rPr>
              <a:t> au-delà du 31 décembre  représentent : </a:t>
            </a:r>
            <a:r>
              <a:rPr lang="fr-FR" sz="1600" b="1" dirty="0">
                <a:solidFill>
                  <a:srgbClr val="FF4B33"/>
                </a:solidFill>
                <a:latin typeface="+mn-lt"/>
                <a:sym typeface="Wingdings" pitchFamily="2" charset="2"/>
              </a:rPr>
              <a:t>204 141€ [A]</a:t>
            </a:r>
            <a:r>
              <a:rPr lang="fr-FR" sz="1600" dirty="0">
                <a:solidFill>
                  <a:srgbClr val="FF4B33"/>
                </a:solidFill>
                <a:latin typeface="+mn-lt"/>
                <a:sym typeface="Wingdings" pitchFamily="2" charset="2"/>
              </a:rPr>
              <a:t> </a:t>
            </a:r>
            <a:r>
              <a:rPr lang="fr-FR" sz="1200" dirty="0">
                <a:latin typeface="+mn-lt"/>
                <a:sym typeface="Wingdings" pitchFamily="2" charset="2"/>
              </a:rPr>
              <a:t>(page 22).</a:t>
            </a:r>
          </a:p>
          <a:p>
            <a:pPr algn="just" eaLnBrk="1" hangingPunct="1">
              <a:lnSpc>
                <a:spcPct val="90000"/>
              </a:lnSpc>
              <a:spcBef>
                <a:spcPct val="50000"/>
              </a:spcBef>
              <a:spcAft>
                <a:spcPct val="50000"/>
              </a:spcAft>
              <a:buClr>
                <a:srgbClr val="FF4B33"/>
              </a:buClr>
              <a:buSzPct val="80000"/>
              <a:defRPr/>
            </a:pPr>
            <a:r>
              <a:rPr lang="fr-FR" sz="1600" dirty="0">
                <a:latin typeface="+mn-lt"/>
                <a:ea typeface="Arial Unicode MS" pitchFamily="34" charset="-128"/>
                <a:cs typeface="Arial Unicode MS" pitchFamily="34" charset="-128"/>
              </a:rPr>
              <a:t>Les </a:t>
            </a:r>
            <a:r>
              <a:rPr lang="fr-FR" sz="1600" b="1" dirty="0">
                <a:solidFill>
                  <a:srgbClr val="FF4B33"/>
                </a:solidFill>
                <a:latin typeface="+mn-lt"/>
                <a:ea typeface="Arial Unicode MS" pitchFamily="34" charset="-128"/>
                <a:cs typeface="Arial Unicode MS" pitchFamily="34" charset="-128"/>
              </a:rPr>
              <a:t>provisions pour sinistres inconnus </a:t>
            </a:r>
            <a:r>
              <a:rPr lang="fr-FR" sz="1600" dirty="0">
                <a:latin typeface="+mn-lt"/>
                <a:ea typeface="Arial Unicode MS" pitchFamily="34" charset="-128"/>
                <a:cs typeface="Arial Unicode MS" pitchFamily="34" charset="-128"/>
              </a:rPr>
              <a:t>sont de </a:t>
            </a:r>
            <a:r>
              <a:rPr lang="fr-FR" sz="1600" b="1" dirty="0">
                <a:solidFill>
                  <a:srgbClr val="FF4B33"/>
                </a:solidFill>
                <a:latin typeface="+mn-lt"/>
                <a:ea typeface="Arial Unicode MS" pitchFamily="34" charset="-128"/>
                <a:cs typeface="Arial Unicode MS" pitchFamily="34" charset="-128"/>
              </a:rPr>
              <a:t>4 382 977€ [B] </a:t>
            </a:r>
            <a:r>
              <a:rPr lang="fr-FR" sz="1200" dirty="0">
                <a:sym typeface="Wingdings" pitchFamily="2" charset="2"/>
              </a:rPr>
              <a:t>(page 22) </a:t>
            </a:r>
            <a:r>
              <a:rPr lang="fr-FR" sz="1600" dirty="0">
                <a:latin typeface="+mn-lt"/>
                <a:ea typeface="Arial Unicode MS" pitchFamily="34" charset="-128"/>
                <a:cs typeface="Arial Unicode MS" pitchFamily="34" charset="-128"/>
              </a:rPr>
              <a:t>(montant déterminé en fonction de la charge de sinistre moyenne des 10 dernières survenances, hors années atypiques).</a:t>
            </a:r>
          </a:p>
          <a:p>
            <a:pPr algn="just" eaLnBrk="1" hangingPunct="1">
              <a:lnSpc>
                <a:spcPct val="90000"/>
              </a:lnSpc>
              <a:spcBef>
                <a:spcPct val="50000"/>
              </a:spcBef>
              <a:spcAft>
                <a:spcPct val="50000"/>
              </a:spcAft>
              <a:buClr>
                <a:srgbClr val="FF4B33"/>
              </a:buClr>
              <a:buSzPct val="80000"/>
              <a:defRPr/>
            </a:pPr>
            <a:r>
              <a:rPr lang="fr-FR" sz="1600" dirty="0">
                <a:latin typeface="+mn-lt"/>
                <a:ea typeface="Arial Unicode MS" pitchFamily="34" charset="-128"/>
                <a:cs typeface="Arial Unicode MS" pitchFamily="34" charset="-128"/>
              </a:rPr>
              <a:t>Au même titre que les années précédentes, nous faisons face à l’apparition de nouvelles invalidité, jusqu’alors inconnues, notamment en incapacité de travail, et de survenance ancienne.</a:t>
            </a:r>
          </a:p>
          <a:p>
            <a:pPr algn="just" eaLnBrk="1" hangingPunct="1">
              <a:lnSpc>
                <a:spcPct val="90000"/>
              </a:lnSpc>
              <a:spcBef>
                <a:spcPct val="50000"/>
              </a:spcBef>
              <a:spcAft>
                <a:spcPct val="50000"/>
              </a:spcAft>
              <a:buClr>
                <a:srgbClr val="FF4B33"/>
              </a:buClr>
              <a:buSzPct val="80000"/>
              <a:defRPr/>
            </a:pPr>
            <a:r>
              <a:rPr lang="fr-FR" sz="1600" dirty="0">
                <a:latin typeface="+mn-lt"/>
                <a:ea typeface="Arial Unicode MS" pitchFamily="34" charset="-128"/>
                <a:cs typeface="Arial Unicode MS" pitchFamily="34" charset="-128"/>
              </a:rPr>
              <a:t>Sur 82 nouveaux agents, 15 auraient dus être connus avant.</a:t>
            </a:r>
            <a:r>
              <a:rPr lang="fr-FR" dirty="0"/>
              <a:t> </a:t>
            </a:r>
            <a:r>
              <a:rPr lang="fr-FR" sz="1600" dirty="0"/>
              <a:t>1 l’est au titre de la survenance 2007, 2 sur 2013, 3 sur 2014, 3 sur 2015 et 6 sur 2016. </a:t>
            </a:r>
            <a:endParaRPr lang="fr-FR" sz="1600" dirty="0">
              <a:latin typeface="+mn-lt"/>
              <a:ea typeface="Arial Unicode MS" pitchFamily="34" charset="-128"/>
              <a:cs typeface="Arial Unicode MS" pitchFamily="34" charset="-128"/>
            </a:endParaRPr>
          </a:p>
          <a:p>
            <a:pPr algn="just" eaLnBrk="1" hangingPunct="1">
              <a:lnSpc>
                <a:spcPct val="90000"/>
              </a:lnSpc>
              <a:spcBef>
                <a:spcPct val="50000"/>
              </a:spcBef>
              <a:spcAft>
                <a:spcPct val="50000"/>
              </a:spcAft>
              <a:buClr>
                <a:srgbClr val="FF4B33"/>
              </a:buClr>
              <a:buSzPct val="80000"/>
              <a:defRPr/>
            </a:pPr>
            <a:r>
              <a:rPr lang="fr-FR" sz="1600" dirty="0">
                <a:latin typeface="+mn-lt"/>
                <a:ea typeface="Arial Unicode MS" pitchFamily="34" charset="-128"/>
                <a:cs typeface="Arial Unicode MS" pitchFamily="34" charset="-128"/>
              </a:rPr>
              <a:t>Les différents travaux en cours entre la Société Générale et Malakoff Humanis devraient permettre de consolider ce point afin d’en tenir compte de manière plus fine ces prochaines années.</a:t>
            </a:r>
          </a:p>
          <a:p>
            <a:pPr algn="just" eaLnBrk="1" hangingPunct="1">
              <a:lnSpc>
                <a:spcPct val="90000"/>
              </a:lnSpc>
              <a:spcBef>
                <a:spcPct val="50000"/>
              </a:spcBef>
              <a:spcAft>
                <a:spcPct val="50000"/>
              </a:spcAft>
              <a:buClr>
                <a:srgbClr val="FF4B33"/>
              </a:buClr>
              <a:buSzPct val="80000"/>
              <a:defRPr/>
            </a:pPr>
            <a:r>
              <a:rPr lang="fr-FR" sz="1600" dirty="0">
                <a:latin typeface="+mn-lt"/>
                <a:ea typeface="Arial Unicode MS" pitchFamily="34" charset="-128"/>
                <a:cs typeface="Arial Unicode MS" pitchFamily="34" charset="-128"/>
              </a:rPr>
              <a:t>Sur le risque incapacité, nous provisionnons un peu plus de dossiers cette année (270 en 2020 contre 238 en 2019). La prestation annualisée moyenne étant plus élevée en 2020 et les taux techniques ayant à nouveau baissé, les Provisions Mathématiques ont été augmentées en conséquence.	</a:t>
            </a:r>
          </a:p>
        </p:txBody>
      </p:sp>
      <p:sp>
        <p:nvSpPr>
          <p:cNvPr id="8" name="Espace réservé du numéro de diapositive 2">
            <a:extLst>
              <a:ext uri="{FF2B5EF4-FFF2-40B4-BE49-F238E27FC236}">
                <a16:creationId xmlns:a16="http://schemas.microsoft.com/office/drawing/2014/main" xmlns="" id="{2F85E71C-3DF1-4C52-A031-4FA4AD8D8705}"/>
              </a:ext>
            </a:extLst>
          </p:cNvPr>
          <p:cNvSpPr>
            <a:spLocks noGrp="1"/>
          </p:cNvSpPr>
          <p:nvPr>
            <p:ph type="sldNum" sz="quarter" idx="11"/>
          </p:nvPr>
        </p:nvSpPr>
        <p:spPr/>
        <p:txBody>
          <a:bodyPr/>
          <a:lstStyle/>
          <a:p>
            <a:pPr>
              <a:defRPr/>
            </a:pPr>
            <a:fld id="{FA06151C-EB39-4ABF-94ED-254A023DFAC8}" type="slidenum">
              <a:rPr lang="fr-FR" altLang="fr-FR"/>
              <a:pPr>
                <a:defRPr/>
              </a:pPr>
              <a:t>20</a:t>
            </a:fld>
            <a:endParaRPr lang="fr-FR" altLang="fr-FR"/>
          </a:p>
        </p:txBody>
      </p:sp>
      <p:sp>
        <p:nvSpPr>
          <p:cNvPr id="2" name="Espace réservé du pied de page 1">
            <a:extLst>
              <a:ext uri="{FF2B5EF4-FFF2-40B4-BE49-F238E27FC236}">
                <a16:creationId xmlns:a16="http://schemas.microsoft.com/office/drawing/2014/main" xmlns="" id="{C2FD9899-363E-489C-A08C-E412F90F703E}"/>
              </a:ext>
            </a:extLst>
          </p:cNvPr>
          <p:cNvSpPr>
            <a:spLocks noGrp="1"/>
          </p:cNvSpPr>
          <p:nvPr>
            <p:ph type="ftr" sz="quarter" idx="10"/>
          </p:nvPr>
        </p:nvSpPr>
        <p:spPr/>
        <p:txBody>
          <a:bodyPr/>
          <a:lstStyle/>
          <a:p>
            <a:pPr>
              <a:defRPr/>
            </a:pPr>
            <a:r>
              <a:rPr lang="fr-FR" altLang="fr-FR" dirty="0"/>
              <a:t>RESULTATS 2020 - SOCIETE GENERALE</a:t>
            </a:r>
          </a:p>
        </p:txBody>
      </p:sp>
      <p:pic>
        <p:nvPicPr>
          <p:cNvPr id="9"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330775442"/>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xmlns="" id="{7AF10AA5-5C1D-4D6A-B43B-1F45EF803D8B}"/>
              </a:ext>
            </a:extLst>
          </p:cNvPr>
          <p:cNvPicPr>
            <a:picLocks noChangeAspect="1"/>
          </p:cNvPicPr>
          <p:nvPr/>
        </p:nvPicPr>
        <p:blipFill>
          <a:blip r:embed="rId2"/>
          <a:stretch>
            <a:fillRect/>
          </a:stretch>
        </p:blipFill>
        <p:spPr>
          <a:xfrm>
            <a:off x="32508" y="1562964"/>
            <a:ext cx="9906000" cy="4378382"/>
          </a:xfrm>
          <a:prstGeom prst="rect">
            <a:avLst/>
          </a:prstGeom>
        </p:spPr>
      </p:pic>
      <p:sp>
        <p:nvSpPr>
          <p:cNvPr id="79874" name="TITRE">
            <a:extLst>
              <a:ext uri="{FF2B5EF4-FFF2-40B4-BE49-F238E27FC236}">
                <a16:creationId xmlns:a16="http://schemas.microsoft.com/office/drawing/2014/main" xmlns="" id="{AC85BD68-A968-4F43-AA6D-306CAC41C93F}"/>
              </a:ext>
            </a:extLst>
          </p:cNvPr>
          <p:cNvSpPr>
            <a:spLocks noGrp="1"/>
          </p:cNvSpPr>
          <p:nvPr>
            <p:ph type="title"/>
          </p:nvPr>
        </p:nvSpPr>
        <p:spPr>
          <a:xfrm>
            <a:off x="560388" y="188913"/>
            <a:ext cx="5210838" cy="535527"/>
          </a:xfrm>
          <a:ln>
            <a:miter lim="800000"/>
            <a:headEnd/>
            <a:tailEnd/>
          </a:ln>
        </p:spPr>
        <p:txBody>
          <a:bodyPr wrap="none" lIns="91434" tIns="45718" rIns="91434" bIns="45718" rtlCol="0"/>
          <a:lstStyle/>
          <a:p>
            <a:pPr defTabSz="685783" eaLnBrk="1" hangingPunct="1">
              <a:defRPr/>
            </a:pPr>
            <a:r>
              <a:rPr lang="fr-FR" sz="3200" dirty="0">
                <a:solidFill>
                  <a:srgbClr val="969696"/>
                </a:solidFill>
                <a:ea typeface="+mn-ea"/>
              </a:rPr>
              <a:t>ANALYSE DES COMPTES</a:t>
            </a:r>
            <a:endParaRPr sz="3200" dirty="0">
              <a:solidFill>
                <a:srgbClr val="969696"/>
              </a:solidFill>
              <a:ea typeface="+mn-ea"/>
            </a:endParaRPr>
          </a:p>
        </p:txBody>
      </p:sp>
      <p:sp>
        <p:nvSpPr>
          <p:cNvPr id="37893" name="SOUS_TITRE_1">
            <a:extLst>
              <a:ext uri="{FF2B5EF4-FFF2-40B4-BE49-F238E27FC236}">
                <a16:creationId xmlns:a16="http://schemas.microsoft.com/office/drawing/2014/main" xmlns="" id="{BF5842BD-B331-4202-861E-19A7FB0C7E35}"/>
              </a:ext>
            </a:extLst>
          </p:cNvPr>
          <p:cNvSpPr>
            <a:spLocks noGrp="1"/>
          </p:cNvSpPr>
          <p:nvPr>
            <p:ph type="body" sz="quarter" idx="4294967295"/>
          </p:nvPr>
        </p:nvSpPr>
        <p:spPr bwMode="auto">
          <a:xfrm>
            <a:off x="488950" y="698500"/>
            <a:ext cx="6192838" cy="566738"/>
          </a:xfrm>
          <a:solidFill>
            <a:srgbClr val="FF4B33"/>
          </a:solidFill>
        </p:spPr>
        <p:txBody>
          <a:bodyPr lIns="91434" tIns="45718" rIns="91434" bIns="45718" anchor="ctr">
            <a:noAutofit/>
          </a:bodyPr>
          <a:lstStyle/>
          <a:p>
            <a:pPr>
              <a:buFontTx/>
              <a:buNone/>
              <a:defRPr/>
            </a:pPr>
            <a:r>
              <a:rPr altLang="fr-FR" sz="1400">
                <a:solidFill>
                  <a:srgbClr val="FFFFFF"/>
                </a:solidFill>
              </a:rPr>
              <a:t>GARANTIE ARRÊT DE TRAVAIL</a:t>
            </a:r>
          </a:p>
          <a:p>
            <a:pPr>
              <a:buFontTx/>
              <a:buNone/>
              <a:defRPr/>
            </a:pPr>
            <a:r>
              <a:rPr altLang="fr-FR" sz="1400">
                <a:solidFill>
                  <a:srgbClr val="FFFFFF"/>
                </a:solidFill>
              </a:rPr>
              <a:t>TRIANGLE DE LIQUIDATION</a:t>
            </a:r>
          </a:p>
        </p:txBody>
      </p:sp>
      <p:sp>
        <p:nvSpPr>
          <p:cNvPr id="24581" name="Espace réservé du pied de page 2">
            <a:extLst>
              <a:ext uri="{FF2B5EF4-FFF2-40B4-BE49-F238E27FC236}">
                <a16:creationId xmlns:a16="http://schemas.microsoft.com/office/drawing/2014/main" xmlns="" id="{4E67E8D9-C814-4A0C-B264-D7F7748DCA5F}"/>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8" name="Espace réservé du numéro de diapositive 2">
            <a:extLst>
              <a:ext uri="{FF2B5EF4-FFF2-40B4-BE49-F238E27FC236}">
                <a16:creationId xmlns:a16="http://schemas.microsoft.com/office/drawing/2014/main" xmlns="" id="{3370FAAB-7FFE-486A-8897-F18DB70A77A0}"/>
              </a:ext>
            </a:extLst>
          </p:cNvPr>
          <p:cNvSpPr>
            <a:spLocks noGrp="1"/>
          </p:cNvSpPr>
          <p:nvPr>
            <p:ph type="sldNum" sz="quarter" idx="11"/>
          </p:nvPr>
        </p:nvSpPr>
        <p:spPr/>
        <p:txBody>
          <a:bodyPr/>
          <a:lstStyle/>
          <a:p>
            <a:pPr>
              <a:defRPr/>
            </a:pPr>
            <a:fld id="{AE1E894B-BC8E-4E0E-B490-459479A15A69}" type="slidenum">
              <a:rPr lang="fr-FR" altLang="fr-FR"/>
              <a:pPr>
                <a:defRPr/>
              </a:pPr>
              <a:t>21</a:t>
            </a:fld>
            <a:endParaRPr lang="fr-FR" altLang="fr-FR"/>
          </a:p>
        </p:txBody>
      </p:sp>
      <p:sp>
        <p:nvSpPr>
          <p:cNvPr id="9" name="Ellipse 8"/>
          <p:cNvSpPr/>
          <p:nvPr/>
        </p:nvSpPr>
        <p:spPr>
          <a:xfrm>
            <a:off x="8572495" y="4978237"/>
            <a:ext cx="623487" cy="343134"/>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1">
            <a:extLst>
              <a:ext uri="{FF2B5EF4-FFF2-40B4-BE49-F238E27FC236}">
                <a16:creationId xmlns:a16="http://schemas.microsoft.com/office/drawing/2014/main" xmlns="" id="{8F4BD694-DDB9-4752-9ED6-B375A40C2CA4}"/>
              </a:ext>
            </a:extLst>
          </p:cNvPr>
          <p:cNvPicPr>
            <a:picLocks noChangeAspect="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3" name="Connecteur en angle 2"/>
          <p:cNvCxnSpPr/>
          <p:nvPr/>
        </p:nvCxnSpPr>
        <p:spPr>
          <a:xfrm>
            <a:off x="7630192" y="5028952"/>
            <a:ext cx="399554" cy="120852"/>
          </a:xfrm>
          <a:prstGeom prst="bentConnector3">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necteur en angle 11"/>
          <p:cNvCxnSpPr/>
          <p:nvPr/>
        </p:nvCxnSpPr>
        <p:spPr>
          <a:xfrm>
            <a:off x="8172940" y="5280110"/>
            <a:ext cx="399554" cy="120852"/>
          </a:xfrm>
          <a:prstGeom prst="bentConnector3">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a:cxnSpLocks/>
            <a:stCxn id="9" idx="2"/>
          </p:cNvCxnSpPr>
          <p:nvPr/>
        </p:nvCxnSpPr>
        <p:spPr>
          <a:xfrm flipV="1">
            <a:off x="8572495" y="1155164"/>
            <a:ext cx="0" cy="3994640"/>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7577782" y="1055370"/>
            <a:ext cx="1618200" cy="276999"/>
          </a:xfrm>
          <a:prstGeom prst="rect">
            <a:avLst/>
          </a:prstGeom>
        </p:spPr>
        <p:txBody>
          <a:bodyPr wrap="none">
            <a:spAutoFit/>
          </a:bodyPr>
          <a:lstStyle/>
          <a:p>
            <a:r>
              <a:rPr lang="fr-FR" sz="1200" b="1" dirty="0">
                <a:solidFill>
                  <a:srgbClr val="0070C0"/>
                </a:solidFill>
                <a:ea typeface="Arial Unicode MS" pitchFamily="34" charset="-128"/>
                <a:cs typeface="Arial Unicode MS" pitchFamily="34" charset="-128"/>
              </a:rPr>
              <a:t>[*PP au titre de N-1]</a:t>
            </a:r>
            <a:endParaRPr lang="fr-FR" sz="1200" b="1" dirty="0">
              <a:solidFill>
                <a:srgbClr val="0070C0"/>
              </a:solidFill>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xmlns="" id="{14CE4403-A4AE-4862-B3DF-52AB71FDEDA7}"/>
              </a:ext>
            </a:extLst>
          </p:cNvPr>
          <p:cNvPicPr>
            <a:picLocks noChangeAspect="1"/>
          </p:cNvPicPr>
          <p:nvPr/>
        </p:nvPicPr>
        <p:blipFill>
          <a:blip r:embed="rId2"/>
          <a:stretch>
            <a:fillRect/>
          </a:stretch>
        </p:blipFill>
        <p:spPr>
          <a:xfrm>
            <a:off x="300643" y="1563367"/>
            <a:ext cx="9304711" cy="3955113"/>
          </a:xfrm>
          <a:prstGeom prst="rect">
            <a:avLst/>
          </a:prstGeom>
        </p:spPr>
      </p:pic>
      <p:sp>
        <p:nvSpPr>
          <p:cNvPr id="79874" name="TITRE">
            <a:extLst>
              <a:ext uri="{FF2B5EF4-FFF2-40B4-BE49-F238E27FC236}">
                <a16:creationId xmlns:a16="http://schemas.microsoft.com/office/drawing/2014/main" xmlns="" id="{350C491F-2815-42DC-B9C4-34F58388EAE8}"/>
              </a:ext>
            </a:extLst>
          </p:cNvPr>
          <p:cNvSpPr>
            <a:spLocks noGrp="1"/>
          </p:cNvSpPr>
          <p:nvPr>
            <p:ph type="title"/>
          </p:nvPr>
        </p:nvSpPr>
        <p:spPr>
          <a:xfrm>
            <a:off x="704528" y="116632"/>
            <a:ext cx="5210838" cy="535527"/>
          </a:xfrm>
          <a:ln>
            <a:miter lim="800000"/>
            <a:headEnd/>
            <a:tailEnd/>
          </a:ln>
        </p:spPr>
        <p:txBody>
          <a:bodyPr wrap="none" lIns="91434" tIns="45718" rIns="91434" bIns="45718" rtlCol="0"/>
          <a:lstStyle/>
          <a:p>
            <a:pPr defTabSz="685783" eaLnBrk="1" hangingPunct="1">
              <a:defRPr/>
            </a:pPr>
            <a:r>
              <a:rPr lang="fr-FR" sz="3200" dirty="0">
                <a:solidFill>
                  <a:srgbClr val="969696"/>
                </a:solidFill>
                <a:ea typeface="+mn-ea"/>
              </a:rPr>
              <a:t>ANALYSE DES COMPTES</a:t>
            </a:r>
            <a:endParaRPr sz="3200" dirty="0">
              <a:solidFill>
                <a:srgbClr val="969696"/>
              </a:solidFill>
              <a:ea typeface="+mn-ea"/>
            </a:endParaRPr>
          </a:p>
        </p:txBody>
      </p:sp>
      <p:sp>
        <p:nvSpPr>
          <p:cNvPr id="39941" name="SOUS_TITRE_1">
            <a:extLst>
              <a:ext uri="{FF2B5EF4-FFF2-40B4-BE49-F238E27FC236}">
                <a16:creationId xmlns:a16="http://schemas.microsoft.com/office/drawing/2014/main" xmlns="" id="{7A93E2D2-8718-41AE-A0C2-C7E2DF71AECF}"/>
              </a:ext>
            </a:extLst>
          </p:cNvPr>
          <p:cNvSpPr>
            <a:spLocks noGrp="1"/>
          </p:cNvSpPr>
          <p:nvPr>
            <p:ph type="body" sz="quarter" idx="4294967295"/>
          </p:nvPr>
        </p:nvSpPr>
        <p:spPr bwMode="auto">
          <a:xfrm>
            <a:off x="704850" y="698500"/>
            <a:ext cx="5903913" cy="565150"/>
          </a:xfrm>
          <a:solidFill>
            <a:srgbClr val="FF4B33"/>
          </a:solidFill>
        </p:spPr>
        <p:txBody>
          <a:bodyPr lIns="91434" tIns="45718" rIns="91434" bIns="45718" anchor="ctr">
            <a:noAutofit/>
          </a:bodyPr>
          <a:lstStyle/>
          <a:p>
            <a:pPr>
              <a:buFontTx/>
              <a:buNone/>
              <a:defRPr/>
            </a:pPr>
            <a:r>
              <a:rPr altLang="fr-FR" sz="1400" dirty="0">
                <a:solidFill>
                  <a:srgbClr val="FFFFFF"/>
                </a:solidFill>
              </a:rPr>
              <a:t>GARANTIE ARRÊT DE TRAVAIL     BONI/MALI DE LIQUIDATION</a:t>
            </a:r>
          </a:p>
          <a:p>
            <a:pPr>
              <a:buFontTx/>
              <a:buNone/>
              <a:defRPr/>
            </a:pPr>
            <a:r>
              <a:rPr altLang="fr-FR" sz="1400" dirty="0">
                <a:solidFill>
                  <a:srgbClr val="FFFFFF"/>
                </a:solidFill>
              </a:rPr>
              <a:t>PAR EXERCICE DE SURVENANCE</a:t>
            </a:r>
          </a:p>
        </p:txBody>
      </p:sp>
      <p:sp>
        <p:nvSpPr>
          <p:cNvPr id="26629" name="Espace réservé du pied de page 2">
            <a:extLst>
              <a:ext uri="{FF2B5EF4-FFF2-40B4-BE49-F238E27FC236}">
                <a16:creationId xmlns:a16="http://schemas.microsoft.com/office/drawing/2014/main" xmlns="" id="{7468E6B0-B023-43EE-9F0F-B37CBFD38F63}"/>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26630" name="Rectangle 8">
            <a:extLst>
              <a:ext uri="{FF2B5EF4-FFF2-40B4-BE49-F238E27FC236}">
                <a16:creationId xmlns:a16="http://schemas.microsoft.com/office/drawing/2014/main" xmlns="" id="{8603C2F6-CC56-46ED-8915-F021A625AF3E}"/>
              </a:ext>
            </a:extLst>
          </p:cNvPr>
          <p:cNvSpPr>
            <a:spLocks noChangeArrowheads="1"/>
          </p:cNvSpPr>
          <p:nvPr/>
        </p:nvSpPr>
        <p:spPr bwMode="auto">
          <a:xfrm>
            <a:off x="8377238" y="6388100"/>
            <a:ext cx="0" cy="266700"/>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ltLang="fr-FR"/>
          </a:p>
        </p:txBody>
      </p:sp>
      <p:sp>
        <p:nvSpPr>
          <p:cNvPr id="26631" name="Rectangle 9">
            <a:extLst>
              <a:ext uri="{FF2B5EF4-FFF2-40B4-BE49-F238E27FC236}">
                <a16:creationId xmlns:a16="http://schemas.microsoft.com/office/drawing/2014/main" xmlns="" id="{849C9E70-6161-4C2D-9AC0-F0988E89B11E}"/>
              </a:ext>
            </a:extLst>
          </p:cNvPr>
          <p:cNvSpPr>
            <a:spLocks noChangeArrowheads="1"/>
          </p:cNvSpPr>
          <p:nvPr/>
        </p:nvSpPr>
        <p:spPr bwMode="auto">
          <a:xfrm>
            <a:off x="8377238" y="6388100"/>
            <a:ext cx="0" cy="266700"/>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ltLang="fr-FR"/>
          </a:p>
        </p:txBody>
      </p:sp>
      <p:sp>
        <p:nvSpPr>
          <p:cNvPr id="10" name="Espace réservé du numéro de diapositive 2">
            <a:extLst>
              <a:ext uri="{FF2B5EF4-FFF2-40B4-BE49-F238E27FC236}">
                <a16:creationId xmlns:a16="http://schemas.microsoft.com/office/drawing/2014/main" xmlns="" id="{3D5693FB-AA38-4C0C-957B-B16052606580}"/>
              </a:ext>
            </a:extLst>
          </p:cNvPr>
          <p:cNvSpPr>
            <a:spLocks noGrp="1"/>
          </p:cNvSpPr>
          <p:nvPr>
            <p:ph type="sldNum" sz="quarter" idx="11"/>
          </p:nvPr>
        </p:nvSpPr>
        <p:spPr/>
        <p:txBody>
          <a:bodyPr/>
          <a:lstStyle/>
          <a:p>
            <a:pPr>
              <a:defRPr/>
            </a:pPr>
            <a:fld id="{7BA155DF-DF0B-4650-BEBF-06CFCB39CFEA}" type="slidenum">
              <a:rPr lang="fr-FR" altLang="fr-FR"/>
              <a:pPr>
                <a:defRPr/>
              </a:pPr>
              <a:t>22</a:t>
            </a:fld>
            <a:endParaRPr lang="fr-FR" altLang="fr-FR"/>
          </a:p>
        </p:txBody>
      </p:sp>
      <p:sp>
        <p:nvSpPr>
          <p:cNvPr id="11" name="Ellipse 10"/>
          <p:cNvSpPr/>
          <p:nvPr/>
        </p:nvSpPr>
        <p:spPr>
          <a:xfrm>
            <a:off x="4494981" y="4701491"/>
            <a:ext cx="916037" cy="313713"/>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5915367" y="4685687"/>
            <a:ext cx="843864" cy="3137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Image 1">
            <a:extLst>
              <a:ext uri="{FF2B5EF4-FFF2-40B4-BE49-F238E27FC236}">
                <a16:creationId xmlns:a16="http://schemas.microsoft.com/office/drawing/2014/main" xmlns="" id="{8F4BD694-DDB9-4752-9ED6-B375A40C2CA4}"/>
              </a:ext>
            </a:extLst>
          </p:cNvPr>
          <p:cNvPicPr>
            <a:picLocks noChangeAspect="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4" name="Connecteur droit avec flèche 13"/>
          <p:cNvCxnSpPr>
            <a:stCxn id="11" idx="6"/>
          </p:cNvCxnSpPr>
          <p:nvPr/>
        </p:nvCxnSpPr>
        <p:spPr>
          <a:xfrm flipV="1">
            <a:off x="5411018" y="1472915"/>
            <a:ext cx="1748550" cy="3385433"/>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6859198" y="1265574"/>
            <a:ext cx="1438664" cy="276999"/>
          </a:xfrm>
          <a:prstGeom prst="rect">
            <a:avLst/>
          </a:prstGeom>
        </p:spPr>
        <p:txBody>
          <a:bodyPr wrap="none">
            <a:spAutoFit/>
          </a:bodyPr>
          <a:lstStyle/>
          <a:p>
            <a:r>
              <a:rPr lang="fr-FR" sz="1200" b="1" dirty="0">
                <a:solidFill>
                  <a:srgbClr val="0070C0"/>
                </a:solidFill>
                <a:ea typeface="Arial Unicode MS" pitchFamily="34" charset="-128"/>
                <a:cs typeface="Arial Unicode MS" pitchFamily="34" charset="-128"/>
              </a:rPr>
              <a:t>[*PP au titre  N-1]</a:t>
            </a:r>
            <a:endParaRPr lang="fr-FR" sz="1200" b="1" dirty="0">
              <a:solidFill>
                <a:srgbClr val="0070C0"/>
              </a:solidFill>
            </a:endParaRPr>
          </a:p>
        </p:txBody>
      </p:sp>
      <p:sp>
        <p:nvSpPr>
          <p:cNvPr id="24" name="Ellipse 23"/>
          <p:cNvSpPr/>
          <p:nvPr/>
        </p:nvSpPr>
        <p:spPr>
          <a:xfrm>
            <a:off x="300643" y="4685686"/>
            <a:ext cx="916037" cy="313713"/>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3880265677"/>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xmlns="" id="{6CB2BF48-F54B-4445-9F69-90CD865AEFB5}"/>
              </a:ext>
            </a:extLst>
          </p:cNvPr>
          <p:cNvPicPr>
            <a:picLocks noChangeAspect="1"/>
          </p:cNvPicPr>
          <p:nvPr/>
        </p:nvPicPr>
        <p:blipFill>
          <a:blip r:embed="rId2"/>
          <a:stretch>
            <a:fillRect/>
          </a:stretch>
        </p:blipFill>
        <p:spPr>
          <a:xfrm>
            <a:off x="0" y="1185596"/>
            <a:ext cx="9637142" cy="4980384"/>
          </a:xfrm>
          <a:prstGeom prst="rect">
            <a:avLst/>
          </a:prstGeom>
        </p:spPr>
      </p:pic>
      <p:sp>
        <p:nvSpPr>
          <p:cNvPr id="79874" name="TITRE">
            <a:extLst>
              <a:ext uri="{FF2B5EF4-FFF2-40B4-BE49-F238E27FC236}">
                <a16:creationId xmlns:a16="http://schemas.microsoft.com/office/drawing/2014/main" xmlns="" id="{E82F7398-0A6E-4112-AA99-79D2276580CC}"/>
              </a:ext>
            </a:extLst>
          </p:cNvPr>
          <p:cNvSpPr>
            <a:spLocks noGrp="1"/>
          </p:cNvSpPr>
          <p:nvPr>
            <p:ph type="title"/>
          </p:nvPr>
        </p:nvSpPr>
        <p:spPr>
          <a:xfrm>
            <a:off x="272480" y="0"/>
            <a:ext cx="5210838" cy="535527"/>
          </a:xfrm>
          <a:ln>
            <a:miter lim="800000"/>
            <a:headEnd/>
            <a:tailEnd/>
          </a:ln>
        </p:spPr>
        <p:txBody>
          <a:bodyPr wrap="none" lIns="91434" tIns="45718" rIns="91434" bIns="45718" rtlCol="0"/>
          <a:lstStyle/>
          <a:p>
            <a:pPr defTabSz="685783" eaLnBrk="1" hangingPunct="1">
              <a:defRPr/>
            </a:pPr>
            <a:r>
              <a:rPr lang="fr-FR" sz="3200" dirty="0">
                <a:solidFill>
                  <a:srgbClr val="969696"/>
                </a:solidFill>
                <a:ea typeface="+mn-ea"/>
              </a:rPr>
              <a:t>ANALYSE DES COMPTES</a:t>
            </a:r>
            <a:endParaRPr sz="3200" dirty="0">
              <a:solidFill>
                <a:srgbClr val="969696"/>
              </a:solidFill>
              <a:ea typeface="+mn-ea"/>
            </a:endParaRPr>
          </a:p>
        </p:txBody>
      </p:sp>
      <p:sp>
        <p:nvSpPr>
          <p:cNvPr id="38917" name="SOUS_TITRE_1">
            <a:extLst>
              <a:ext uri="{FF2B5EF4-FFF2-40B4-BE49-F238E27FC236}">
                <a16:creationId xmlns:a16="http://schemas.microsoft.com/office/drawing/2014/main" xmlns="" id="{DB68B4EE-4160-411F-924D-FAA26662E9C1}"/>
              </a:ext>
            </a:extLst>
          </p:cNvPr>
          <p:cNvSpPr>
            <a:spLocks noGrp="1"/>
          </p:cNvSpPr>
          <p:nvPr>
            <p:ph type="body" sz="quarter" idx="4294967295"/>
          </p:nvPr>
        </p:nvSpPr>
        <p:spPr bwMode="auto">
          <a:xfrm>
            <a:off x="344488" y="482600"/>
            <a:ext cx="6264275" cy="565150"/>
          </a:xfrm>
          <a:solidFill>
            <a:srgbClr val="FF4B33"/>
          </a:solidFill>
        </p:spPr>
        <p:txBody>
          <a:bodyPr lIns="91434" tIns="45718" rIns="91434" bIns="45718" anchor="ctr">
            <a:noAutofit/>
          </a:bodyPr>
          <a:lstStyle/>
          <a:p>
            <a:pPr>
              <a:buFontTx/>
              <a:buNone/>
              <a:defRPr/>
            </a:pPr>
            <a:r>
              <a:rPr altLang="fr-FR" sz="1400">
                <a:solidFill>
                  <a:srgbClr val="FFFFFF"/>
                </a:solidFill>
              </a:rPr>
              <a:t>GARANTIE ARRÊT DE TRAVAIL</a:t>
            </a:r>
          </a:p>
          <a:p>
            <a:pPr>
              <a:buFontTx/>
              <a:buNone/>
              <a:defRPr/>
            </a:pPr>
            <a:r>
              <a:rPr altLang="fr-FR" sz="1400">
                <a:solidFill>
                  <a:srgbClr val="FFFFFF"/>
                </a:solidFill>
              </a:rPr>
              <a:t>RESULTATS PAR SURVENANCE</a:t>
            </a:r>
          </a:p>
        </p:txBody>
      </p:sp>
      <p:sp>
        <p:nvSpPr>
          <p:cNvPr id="25605" name="Rectangle 178">
            <a:extLst>
              <a:ext uri="{FF2B5EF4-FFF2-40B4-BE49-F238E27FC236}">
                <a16:creationId xmlns:a16="http://schemas.microsoft.com/office/drawing/2014/main" xmlns="" id="{DD442A66-4A30-40CF-8174-5AE0B38A428E}"/>
              </a:ext>
            </a:extLst>
          </p:cNvPr>
          <p:cNvSpPr>
            <a:spLocks noChangeArrowheads="1"/>
          </p:cNvSpPr>
          <p:nvPr/>
        </p:nvSpPr>
        <p:spPr bwMode="auto">
          <a:xfrm>
            <a:off x="-400050" y="946150"/>
            <a:ext cx="9906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fr-FR" altLang="fr-FR"/>
          </a:p>
        </p:txBody>
      </p:sp>
      <p:graphicFrame>
        <p:nvGraphicFramePr>
          <p:cNvPr id="39125" name="Group 213">
            <a:extLst>
              <a:ext uri="{FF2B5EF4-FFF2-40B4-BE49-F238E27FC236}">
                <a16:creationId xmlns:a16="http://schemas.microsoft.com/office/drawing/2014/main" xmlns="" id="{372AC911-2601-43D5-8C02-6A07C67BF374}"/>
              </a:ext>
            </a:extLst>
          </p:cNvPr>
          <p:cNvGraphicFramePr>
            <a:graphicFrameLocks noGrp="1"/>
          </p:cNvGraphicFramePr>
          <p:nvPr/>
        </p:nvGraphicFramePr>
        <p:xfrm>
          <a:off x="-400050" y="946150"/>
          <a:ext cx="774700" cy="396875"/>
        </p:xfrm>
        <a:graphic>
          <a:graphicData uri="http://schemas.openxmlformats.org/drawingml/2006/table">
            <a:tbl>
              <a:tblPr/>
              <a:tblGrid>
                <a:gridCol w="774700">
                  <a:extLst>
                    <a:ext uri="{9D8B030D-6E8A-4147-A177-3AD203B41FA5}">
                      <a16:colId xmlns:a16="http://schemas.microsoft.com/office/drawing/2014/main" xmlns="" val="20000"/>
                    </a:ext>
                  </a:extLst>
                </a:gridCol>
              </a:tblGrid>
              <a:tr h="396875">
                <a:tc>
                  <a:txBody>
                    <a:bodyPr/>
                    <a:lstStyle/>
                    <a:p>
                      <a:pPr marL="0" marR="0" lvl="0" indent="0" algn="l" defTabSz="892175" rtl="0" eaLnBrk="0" fontAlgn="base" latinLnBrk="0" hangingPunct="0">
                        <a:lnSpc>
                          <a:spcPct val="100000"/>
                        </a:lnSpc>
                        <a:spcBef>
                          <a:spcPct val="20000"/>
                        </a:spcBef>
                        <a:spcAft>
                          <a:spcPct val="0"/>
                        </a:spcAft>
                        <a:buClr>
                          <a:schemeClr val="bg1"/>
                        </a:buClr>
                        <a:buSzPct val="100000"/>
                        <a:buFontTx/>
                        <a:buNone/>
                        <a:tabLst/>
                      </a:pPr>
                      <a:endParaRPr kumimoji="0" lang="fr-FR" sz="2000" b="0" i="0" u="none" strike="noStrike" cap="none" normalizeH="0" baseline="0">
                        <a:ln>
                          <a:noFill/>
                        </a:ln>
                        <a:solidFill>
                          <a:schemeClr val="tx2"/>
                        </a:solidFill>
                        <a:effectLst/>
                        <a:latin typeface="Arial" charset="0"/>
                        <a:ea typeface="ＭＳ Ｐゴシック" pitchFamily="34" charset="-128"/>
                        <a:cs typeface="Arial" charset="0"/>
                      </a:endParaRPr>
                    </a:p>
                  </a:txBody>
                  <a:tcPr marT="45793" marB="45793" anchor="b"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xmlns="" val="10000"/>
                  </a:ext>
                </a:extLst>
              </a:tr>
            </a:tbl>
          </a:graphicData>
        </a:graphic>
      </p:graphicFrame>
      <p:sp>
        <p:nvSpPr>
          <p:cNvPr id="25608" name="Espace réservé du pied de page 2">
            <a:extLst>
              <a:ext uri="{FF2B5EF4-FFF2-40B4-BE49-F238E27FC236}">
                <a16:creationId xmlns:a16="http://schemas.microsoft.com/office/drawing/2014/main" xmlns="" id="{1F0A8AEA-6F1A-4786-B94C-458EC4366B51}"/>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10" name="Espace réservé du numéro de diapositive 2">
            <a:extLst>
              <a:ext uri="{FF2B5EF4-FFF2-40B4-BE49-F238E27FC236}">
                <a16:creationId xmlns:a16="http://schemas.microsoft.com/office/drawing/2014/main" xmlns="" id="{74FFAC62-A664-457C-9291-45EE3C2ECD53}"/>
              </a:ext>
            </a:extLst>
          </p:cNvPr>
          <p:cNvSpPr>
            <a:spLocks noGrp="1"/>
          </p:cNvSpPr>
          <p:nvPr>
            <p:ph type="sldNum" sz="quarter" idx="11"/>
          </p:nvPr>
        </p:nvSpPr>
        <p:spPr/>
        <p:txBody>
          <a:bodyPr/>
          <a:lstStyle/>
          <a:p>
            <a:pPr>
              <a:defRPr/>
            </a:pPr>
            <a:fld id="{4DFD4C03-29DF-4AFC-ADCE-AB83547F24EC}" type="slidenum">
              <a:rPr lang="fr-FR" altLang="fr-FR"/>
              <a:pPr>
                <a:defRPr/>
              </a:pPr>
              <a:t>23</a:t>
            </a:fld>
            <a:endParaRPr lang="fr-FR" altLang="fr-FR"/>
          </a:p>
        </p:txBody>
      </p:sp>
      <p:sp>
        <p:nvSpPr>
          <p:cNvPr id="12" name="Ellipse 11"/>
          <p:cNvSpPr/>
          <p:nvPr/>
        </p:nvSpPr>
        <p:spPr>
          <a:xfrm>
            <a:off x="7430375" y="5309091"/>
            <a:ext cx="633735" cy="24170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 coins arrondis 2">
            <a:extLst>
              <a:ext uri="{FF2B5EF4-FFF2-40B4-BE49-F238E27FC236}">
                <a16:creationId xmlns:a16="http://schemas.microsoft.com/office/drawing/2014/main" xmlns="" id="{BF359DF5-BB06-4E95-B813-892584B204F2}"/>
              </a:ext>
            </a:extLst>
          </p:cNvPr>
          <p:cNvSpPr/>
          <p:nvPr/>
        </p:nvSpPr>
        <p:spPr>
          <a:xfrm>
            <a:off x="5103580" y="1091003"/>
            <a:ext cx="2161587" cy="1052671"/>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coins arrondis 2">
            <a:extLst>
              <a:ext uri="{FF2B5EF4-FFF2-40B4-BE49-F238E27FC236}">
                <a16:creationId xmlns:a16="http://schemas.microsoft.com/office/drawing/2014/main" xmlns="" id="{BF359DF5-BB06-4E95-B813-892584B204F2}"/>
              </a:ext>
            </a:extLst>
          </p:cNvPr>
          <p:cNvSpPr/>
          <p:nvPr/>
        </p:nvSpPr>
        <p:spPr>
          <a:xfrm>
            <a:off x="2158757" y="2033869"/>
            <a:ext cx="2998498" cy="3657974"/>
          </a:xfrm>
          <a:prstGeom prst="roundRect">
            <a:avLst/>
          </a:prstGeom>
          <a:noFill/>
          <a:ln w="38100">
            <a:solidFill>
              <a:srgbClr val="FF4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 coins arrondis 2">
            <a:extLst>
              <a:ext uri="{FF2B5EF4-FFF2-40B4-BE49-F238E27FC236}">
                <a16:creationId xmlns:a16="http://schemas.microsoft.com/office/drawing/2014/main" xmlns="" id="{BF359DF5-BB06-4E95-B813-892584B204F2}"/>
              </a:ext>
            </a:extLst>
          </p:cNvPr>
          <p:cNvSpPr/>
          <p:nvPr/>
        </p:nvSpPr>
        <p:spPr>
          <a:xfrm>
            <a:off x="7327236" y="2033868"/>
            <a:ext cx="2309905" cy="3638536"/>
          </a:xfrm>
          <a:prstGeom prst="roundRect">
            <a:avLst/>
          </a:prstGeom>
          <a:noFill/>
          <a:ln w="38100">
            <a:solidFill>
              <a:srgbClr val="FF4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3750447" y="5882022"/>
            <a:ext cx="742007" cy="24170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1">
            <a:extLst>
              <a:ext uri="{FF2B5EF4-FFF2-40B4-BE49-F238E27FC236}">
                <a16:creationId xmlns:a16="http://schemas.microsoft.com/office/drawing/2014/main" xmlns="" id="{8F4BD694-DDB9-4752-9ED6-B375A40C2CA4}"/>
              </a:ext>
            </a:extLst>
          </p:cNvPr>
          <p:cNvPicPr>
            <a:picLocks noChangeAspect="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Plus 2"/>
          <p:cNvSpPr/>
          <p:nvPr/>
        </p:nvSpPr>
        <p:spPr>
          <a:xfrm>
            <a:off x="4366826" y="5157305"/>
            <a:ext cx="94238" cy="12029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 name="Connecteur droit avec flèche 4"/>
          <p:cNvCxnSpPr>
            <a:stCxn id="17" idx="1"/>
          </p:cNvCxnSpPr>
          <p:nvPr/>
        </p:nvCxnSpPr>
        <p:spPr>
          <a:xfrm flipH="1" flipV="1">
            <a:off x="1229494" y="2913072"/>
            <a:ext cx="2629617" cy="30043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006116" y="2555612"/>
            <a:ext cx="397866" cy="276999"/>
          </a:xfrm>
          <a:prstGeom prst="rect">
            <a:avLst/>
          </a:prstGeom>
        </p:spPr>
        <p:txBody>
          <a:bodyPr wrap="none">
            <a:spAutoFit/>
          </a:bodyPr>
          <a:lstStyle/>
          <a:p>
            <a:r>
              <a:rPr lang="fr-FR" sz="1200" b="1" dirty="0">
                <a:solidFill>
                  <a:srgbClr val="FF4B33"/>
                </a:solidFill>
                <a:ea typeface="Arial Unicode MS" pitchFamily="34" charset="-128"/>
                <a:cs typeface="Arial Unicode MS" pitchFamily="34" charset="-128"/>
              </a:rPr>
              <a:t>[A]</a:t>
            </a:r>
            <a:endParaRPr lang="fr-FR" sz="1200" b="1" dirty="0"/>
          </a:p>
        </p:txBody>
      </p:sp>
      <p:cxnSp>
        <p:nvCxnSpPr>
          <p:cNvPr id="22" name="Connecteur droit avec flèche 21"/>
          <p:cNvCxnSpPr/>
          <p:nvPr/>
        </p:nvCxnSpPr>
        <p:spPr>
          <a:xfrm flipH="1" flipV="1">
            <a:off x="7693613" y="2641575"/>
            <a:ext cx="682" cy="26734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7430375" y="2350959"/>
            <a:ext cx="466794" cy="276999"/>
          </a:xfrm>
          <a:prstGeom prst="rect">
            <a:avLst/>
          </a:prstGeom>
        </p:spPr>
        <p:txBody>
          <a:bodyPr wrap="square">
            <a:spAutoFit/>
          </a:bodyPr>
          <a:lstStyle/>
          <a:p>
            <a:r>
              <a:rPr lang="fr-FR" sz="1200" b="1" dirty="0">
                <a:solidFill>
                  <a:srgbClr val="FF4B33"/>
                </a:solidFill>
                <a:ea typeface="Arial Unicode MS" pitchFamily="34" charset="-128"/>
                <a:cs typeface="Arial Unicode MS" pitchFamily="34" charset="-128"/>
              </a:rPr>
              <a:t>[B]</a:t>
            </a:r>
            <a:endParaRPr lang="fr-FR" sz="1200" b="1" dirty="0"/>
          </a:p>
        </p:txBody>
      </p:sp>
      <p:sp>
        <p:nvSpPr>
          <p:cNvPr id="34" name="Ellipse 33"/>
          <p:cNvSpPr/>
          <p:nvPr/>
        </p:nvSpPr>
        <p:spPr>
          <a:xfrm>
            <a:off x="3859112" y="5046586"/>
            <a:ext cx="1298144" cy="3417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DCC6EACC-09AE-4BC1-9BBC-924890747694}"/>
              </a:ext>
            </a:extLst>
          </p:cNvPr>
          <p:cNvSpPr>
            <a:spLocks noGrp="1"/>
          </p:cNvSpPr>
          <p:nvPr>
            <p:ph type="body" idx="1"/>
          </p:nvPr>
        </p:nvSpPr>
        <p:spPr>
          <a:xfrm>
            <a:off x="506413" y="368300"/>
            <a:ext cx="3060700" cy="1662113"/>
          </a:xfrm>
        </p:spPr>
        <p:txBody>
          <a:bodyPr/>
          <a:lstStyle/>
          <a:p>
            <a:pPr>
              <a:defRPr/>
            </a:pPr>
            <a:r>
              <a:rPr dirty="0"/>
              <a:t>ANALYSE D</a:t>
            </a:r>
            <a:r>
              <a:rPr lang="fr-FR" dirty="0"/>
              <a:t>U</a:t>
            </a:r>
            <a:r>
              <a:rPr dirty="0"/>
              <a:t> </a:t>
            </a:r>
          </a:p>
          <a:p>
            <a:pPr>
              <a:defRPr/>
            </a:pPr>
            <a:r>
              <a:rPr dirty="0"/>
              <a:t>RESULTAT </a:t>
            </a:r>
          </a:p>
          <a:p>
            <a:pPr>
              <a:defRPr/>
            </a:pPr>
            <a:r>
              <a:rPr dirty="0"/>
              <a:t>COMPTABLE</a:t>
            </a:r>
          </a:p>
        </p:txBody>
      </p:sp>
      <p:sp>
        <p:nvSpPr>
          <p:cNvPr id="30723" name="Espace réservé du pied de page 2">
            <a:extLst>
              <a:ext uri="{FF2B5EF4-FFF2-40B4-BE49-F238E27FC236}">
                <a16:creationId xmlns:a16="http://schemas.microsoft.com/office/drawing/2014/main" xmlns="" id="{9A3456D7-2725-45C7-8327-D427CA9176A6}"/>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7" name="Espace réservé du numéro de diapositive 2">
            <a:extLst>
              <a:ext uri="{FF2B5EF4-FFF2-40B4-BE49-F238E27FC236}">
                <a16:creationId xmlns:a16="http://schemas.microsoft.com/office/drawing/2014/main" xmlns="" id="{2B8A118A-CBC8-46D6-B3BC-DCBCE7354061}"/>
              </a:ext>
            </a:extLst>
          </p:cNvPr>
          <p:cNvSpPr>
            <a:spLocks noGrp="1"/>
          </p:cNvSpPr>
          <p:nvPr>
            <p:ph type="sldNum" sz="quarter" idx="10"/>
          </p:nvPr>
        </p:nvSpPr>
        <p:spPr/>
        <p:txBody>
          <a:bodyPr/>
          <a:lstStyle/>
          <a:p>
            <a:pPr>
              <a:defRPr/>
            </a:pPr>
            <a:fld id="{98A70DEB-EA68-4A01-A9FC-3F97BD5E36AB}" type="slidenum">
              <a:rPr lang="fr-FR" altLang="fr-FR"/>
              <a:pPr>
                <a:defRPr/>
              </a:pPr>
              <a:t>24</a:t>
            </a:fld>
            <a:endParaRPr lang="fr-FR" altLang="fr-FR" dirty="0"/>
          </a:p>
        </p:txBody>
      </p:sp>
      <p:pic>
        <p:nvPicPr>
          <p:cNvPr id="6"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xmlns="" id="{FF75B9E7-C8FE-4873-9973-33951592AA75}"/>
              </a:ext>
            </a:extLst>
          </p:cNvPr>
          <p:cNvPicPr>
            <a:picLocks noChangeAspect="1"/>
          </p:cNvPicPr>
          <p:nvPr/>
        </p:nvPicPr>
        <p:blipFill>
          <a:blip r:embed="rId2"/>
          <a:stretch>
            <a:fillRect/>
          </a:stretch>
        </p:blipFill>
        <p:spPr>
          <a:xfrm>
            <a:off x="589878" y="1245140"/>
            <a:ext cx="8880103" cy="5027056"/>
          </a:xfrm>
          <a:prstGeom prst="rect">
            <a:avLst/>
          </a:prstGeom>
        </p:spPr>
      </p:pic>
      <p:sp>
        <p:nvSpPr>
          <p:cNvPr id="79874" name="TITRE">
            <a:extLst>
              <a:ext uri="{FF2B5EF4-FFF2-40B4-BE49-F238E27FC236}">
                <a16:creationId xmlns:a16="http://schemas.microsoft.com/office/drawing/2014/main" xmlns="" id="{2C17D9E8-B8F6-411F-B7DB-E763AA975CA6}"/>
              </a:ext>
            </a:extLst>
          </p:cNvPr>
          <p:cNvSpPr>
            <a:spLocks noGrp="1"/>
          </p:cNvSpPr>
          <p:nvPr>
            <p:ph type="title"/>
          </p:nvPr>
        </p:nvSpPr>
        <p:spPr>
          <a:xfrm>
            <a:off x="560388" y="188913"/>
            <a:ext cx="7708317" cy="535527"/>
          </a:xfrm>
          <a:ln>
            <a:miter lim="800000"/>
            <a:headEnd/>
            <a:tailEnd/>
          </a:ln>
        </p:spPr>
        <p:txBody>
          <a:bodyPr wrap="none" lIns="91434" tIns="45718" rIns="91434" bIns="45718" rtlCol="0"/>
          <a:lstStyle/>
          <a:p>
            <a:pPr defTabSz="685783" eaLnBrk="1" hangingPunct="1">
              <a:defRPr/>
            </a:pPr>
            <a:r>
              <a:rPr lang="fr-FR" sz="3200" dirty="0">
                <a:solidFill>
                  <a:srgbClr val="969696"/>
                </a:solidFill>
                <a:ea typeface="+mn-ea"/>
              </a:rPr>
              <a:t>ANALYSE DU RESULTAT COMPTABLE</a:t>
            </a:r>
            <a:endParaRPr sz="3200" dirty="0">
              <a:solidFill>
                <a:srgbClr val="969696"/>
              </a:solidFill>
              <a:ea typeface="+mn-ea"/>
            </a:endParaRPr>
          </a:p>
        </p:txBody>
      </p:sp>
      <p:sp>
        <p:nvSpPr>
          <p:cNvPr id="45061" name="SOUS_TITRE_1">
            <a:extLst>
              <a:ext uri="{FF2B5EF4-FFF2-40B4-BE49-F238E27FC236}">
                <a16:creationId xmlns:a16="http://schemas.microsoft.com/office/drawing/2014/main" xmlns="" id="{FD1D8FEB-52BA-4DC9-A8F3-D591B978D21B}"/>
              </a:ext>
            </a:extLst>
          </p:cNvPr>
          <p:cNvSpPr>
            <a:spLocks noGrp="1"/>
          </p:cNvSpPr>
          <p:nvPr>
            <p:ph type="body" sz="quarter" idx="4294967295"/>
          </p:nvPr>
        </p:nvSpPr>
        <p:spPr bwMode="auto">
          <a:xfrm>
            <a:off x="715963" y="709613"/>
            <a:ext cx="6540500" cy="352425"/>
          </a:xfrm>
          <a:solidFill>
            <a:srgbClr val="FF4B33"/>
          </a:solidFill>
        </p:spPr>
        <p:txBody>
          <a:bodyPr lIns="91434" tIns="45718" rIns="91434" bIns="45718" anchor="ctr">
            <a:noAutofit/>
          </a:bodyPr>
          <a:lstStyle/>
          <a:p>
            <a:pPr>
              <a:buFontTx/>
              <a:buNone/>
              <a:defRPr/>
            </a:pPr>
            <a:r>
              <a:rPr altLang="fr-FR" sz="1400">
                <a:solidFill>
                  <a:srgbClr val="FFFFFF"/>
                </a:solidFill>
              </a:rPr>
              <a:t>COMPTE DE PARTICIPATION AUX BENEFICES PREVOYANCE </a:t>
            </a:r>
          </a:p>
        </p:txBody>
      </p:sp>
      <p:sp>
        <p:nvSpPr>
          <p:cNvPr id="31749" name="Espace réservé du pied de page 2">
            <a:extLst>
              <a:ext uri="{FF2B5EF4-FFF2-40B4-BE49-F238E27FC236}">
                <a16:creationId xmlns:a16="http://schemas.microsoft.com/office/drawing/2014/main" xmlns="" id="{916689D9-A19B-42ED-86C2-FDD3979A4CA7}"/>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8" name="Espace réservé du numéro de diapositive 2">
            <a:extLst>
              <a:ext uri="{FF2B5EF4-FFF2-40B4-BE49-F238E27FC236}">
                <a16:creationId xmlns:a16="http://schemas.microsoft.com/office/drawing/2014/main" xmlns="" id="{87EDD6D1-F694-4CEB-9EFB-9720DB98B9AC}"/>
              </a:ext>
            </a:extLst>
          </p:cNvPr>
          <p:cNvSpPr>
            <a:spLocks noGrp="1"/>
          </p:cNvSpPr>
          <p:nvPr>
            <p:ph type="sldNum" sz="quarter" idx="11"/>
          </p:nvPr>
        </p:nvSpPr>
        <p:spPr/>
        <p:txBody>
          <a:bodyPr/>
          <a:lstStyle/>
          <a:p>
            <a:pPr>
              <a:defRPr/>
            </a:pPr>
            <a:fld id="{D5C1FABD-79C5-465D-9625-F6DA9819E735}" type="slidenum">
              <a:rPr lang="fr-FR" altLang="fr-FR"/>
              <a:pPr>
                <a:defRPr/>
              </a:pPr>
              <a:t>25</a:t>
            </a:fld>
            <a:endParaRPr lang="fr-FR" altLang="fr-FR"/>
          </a:p>
        </p:txBody>
      </p:sp>
      <p:pic>
        <p:nvPicPr>
          <p:cNvPr id="9" name="Image 1">
            <a:extLst>
              <a:ext uri="{FF2B5EF4-FFF2-40B4-BE49-F238E27FC236}">
                <a16:creationId xmlns:a16="http://schemas.microsoft.com/office/drawing/2014/main" xmlns="" id="{8F4BD694-DDB9-4752-9ED6-B375A40C2CA4}"/>
              </a:ext>
            </a:extLst>
          </p:cNvPr>
          <p:cNvPicPr>
            <a:picLocks noChangeAspect="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Rectangle : coins arrondis 2">
            <a:extLst>
              <a:ext uri="{FF2B5EF4-FFF2-40B4-BE49-F238E27FC236}">
                <a16:creationId xmlns:a16="http://schemas.microsoft.com/office/drawing/2014/main" xmlns="" id="{BF359DF5-BB06-4E95-B813-892584B204F2}"/>
              </a:ext>
            </a:extLst>
          </p:cNvPr>
          <p:cNvSpPr/>
          <p:nvPr/>
        </p:nvSpPr>
        <p:spPr>
          <a:xfrm>
            <a:off x="6209905" y="1551446"/>
            <a:ext cx="2176834" cy="4193720"/>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 coins arrondis 2">
            <a:extLst>
              <a:ext uri="{FF2B5EF4-FFF2-40B4-BE49-F238E27FC236}">
                <a16:creationId xmlns:a16="http://schemas.microsoft.com/office/drawing/2014/main" xmlns="" id="{BF359DF5-BB06-4E95-B813-892584B204F2}"/>
              </a:ext>
            </a:extLst>
          </p:cNvPr>
          <p:cNvSpPr/>
          <p:nvPr/>
        </p:nvSpPr>
        <p:spPr>
          <a:xfrm>
            <a:off x="4031833" y="1551446"/>
            <a:ext cx="2146993" cy="4185783"/>
          </a:xfrm>
          <a:prstGeom prst="roundRect">
            <a:avLst/>
          </a:prstGeom>
          <a:noFill/>
          <a:ln w="38100">
            <a:solidFill>
              <a:srgbClr val="FF4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 coins arrondis 2">
            <a:extLst>
              <a:ext uri="{FF2B5EF4-FFF2-40B4-BE49-F238E27FC236}">
                <a16:creationId xmlns:a16="http://schemas.microsoft.com/office/drawing/2014/main" xmlns="" id="{BF359DF5-BB06-4E95-B813-892584B204F2}"/>
              </a:ext>
            </a:extLst>
          </p:cNvPr>
          <p:cNvSpPr/>
          <p:nvPr/>
        </p:nvSpPr>
        <p:spPr>
          <a:xfrm>
            <a:off x="8386739" y="1551446"/>
            <a:ext cx="1047474" cy="4170768"/>
          </a:xfrm>
          <a:prstGeom prst="roundRect">
            <a:avLst/>
          </a:prstGeom>
          <a:noFill/>
          <a:ln w="38100">
            <a:solidFill>
              <a:srgbClr val="FF4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xmlns="" id="{75E44C67-B5FC-4BA1-BEB5-05ECC74F19C8}"/>
              </a:ext>
            </a:extLst>
          </p:cNvPr>
          <p:cNvPicPr>
            <a:picLocks noChangeAspect="1"/>
          </p:cNvPicPr>
          <p:nvPr/>
        </p:nvPicPr>
        <p:blipFill>
          <a:blip r:embed="rId2"/>
          <a:stretch>
            <a:fillRect/>
          </a:stretch>
        </p:blipFill>
        <p:spPr>
          <a:xfrm>
            <a:off x="1265555" y="1664617"/>
            <a:ext cx="7319328" cy="3360491"/>
          </a:xfrm>
          <a:prstGeom prst="rect">
            <a:avLst/>
          </a:prstGeom>
        </p:spPr>
      </p:pic>
      <p:sp>
        <p:nvSpPr>
          <p:cNvPr id="79874" name="TITRE">
            <a:extLst>
              <a:ext uri="{FF2B5EF4-FFF2-40B4-BE49-F238E27FC236}">
                <a16:creationId xmlns:a16="http://schemas.microsoft.com/office/drawing/2014/main" xmlns="" id="{6CBD52EF-7306-4CD4-AECD-414A38896317}"/>
              </a:ext>
            </a:extLst>
          </p:cNvPr>
          <p:cNvSpPr>
            <a:spLocks noGrp="1"/>
          </p:cNvSpPr>
          <p:nvPr>
            <p:ph type="title"/>
          </p:nvPr>
        </p:nvSpPr>
        <p:spPr>
          <a:xfrm>
            <a:off x="560388" y="188913"/>
            <a:ext cx="3009900" cy="555625"/>
          </a:xfrm>
          <a:ln>
            <a:miter lim="800000"/>
            <a:headEnd/>
            <a:tailEnd/>
          </a:ln>
        </p:spPr>
        <p:txBody>
          <a:bodyPr wrap="none" lIns="91434" tIns="45718" rIns="91434" bIns="45718" rtlCol="0"/>
          <a:lstStyle/>
          <a:p>
            <a:pPr defTabSz="685783" eaLnBrk="1" hangingPunct="1">
              <a:defRPr/>
            </a:pPr>
            <a:r>
              <a:rPr sz="3200">
                <a:solidFill>
                  <a:srgbClr val="969696"/>
                </a:solidFill>
                <a:ea typeface="+mn-ea"/>
              </a:rPr>
              <a:t>PREVOYANCE</a:t>
            </a:r>
          </a:p>
        </p:txBody>
      </p:sp>
      <p:sp>
        <p:nvSpPr>
          <p:cNvPr id="46083" name="SOUS_TITRE">
            <a:extLst>
              <a:ext uri="{FF2B5EF4-FFF2-40B4-BE49-F238E27FC236}">
                <a16:creationId xmlns:a16="http://schemas.microsoft.com/office/drawing/2014/main" xmlns="" id="{220FFA52-117A-4447-A46D-EEB92ED7D737}"/>
              </a:ext>
            </a:extLst>
          </p:cNvPr>
          <p:cNvSpPr>
            <a:spLocks noGrp="1"/>
          </p:cNvSpPr>
          <p:nvPr>
            <p:ph type="body" sz="quarter" idx="4294967295"/>
          </p:nvPr>
        </p:nvSpPr>
        <p:spPr bwMode="auto">
          <a:xfrm>
            <a:off x="3008313" y="287338"/>
            <a:ext cx="3878262" cy="323850"/>
          </a:xfrm>
          <a:ln>
            <a:miter lim="800000"/>
            <a:headEnd/>
            <a:tailEnd/>
          </a:ln>
        </p:spPr>
        <p:txBody>
          <a:bodyPr lIns="91434" tIns="45718" rIns="91434" anchor="b"/>
          <a:lstStyle/>
          <a:p>
            <a:pPr>
              <a:buFontTx/>
              <a:buNone/>
              <a:defRPr/>
            </a:pPr>
            <a:r>
              <a:rPr altLang="fr-FR" sz="1800"/>
              <a:t>            Comptes de résultats</a:t>
            </a:r>
          </a:p>
        </p:txBody>
      </p:sp>
      <p:sp>
        <p:nvSpPr>
          <p:cNvPr id="46085" name="SOUS_TITRE_1">
            <a:extLst>
              <a:ext uri="{FF2B5EF4-FFF2-40B4-BE49-F238E27FC236}">
                <a16:creationId xmlns:a16="http://schemas.microsoft.com/office/drawing/2014/main" xmlns="" id="{0CF320E2-6DDD-4595-9368-FEBDD47AEC35}"/>
              </a:ext>
            </a:extLst>
          </p:cNvPr>
          <p:cNvSpPr>
            <a:spLocks noGrp="1"/>
          </p:cNvSpPr>
          <p:nvPr>
            <p:ph type="body" sz="quarter" idx="4294967295"/>
          </p:nvPr>
        </p:nvSpPr>
        <p:spPr bwMode="auto">
          <a:xfrm>
            <a:off x="642938" y="611188"/>
            <a:ext cx="6110287" cy="450850"/>
          </a:xfrm>
          <a:solidFill>
            <a:srgbClr val="FF4B33"/>
          </a:solidFill>
        </p:spPr>
        <p:txBody>
          <a:bodyPr lIns="91434" tIns="45718" rIns="91434" bIns="45718" anchor="ctr">
            <a:noAutofit/>
          </a:bodyPr>
          <a:lstStyle/>
          <a:p>
            <a:pPr>
              <a:buFontTx/>
              <a:buNone/>
              <a:defRPr/>
            </a:pPr>
            <a:r>
              <a:rPr altLang="fr-FR" sz="1400">
                <a:solidFill>
                  <a:srgbClr val="FFFFFF"/>
                </a:solidFill>
              </a:rPr>
              <a:t>LES RESERVES</a:t>
            </a:r>
          </a:p>
        </p:txBody>
      </p:sp>
      <p:sp>
        <p:nvSpPr>
          <p:cNvPr id="32773" name="Espace réservé du pied de page 2">
            <a:extLst>
              <a:ext uri="{FF2B5EF4-FFF2-40B4-BE49-F238E27FC236}">
                <a16:creationId xmlns:a16="http://schemas.microsoft.com/office/drawing/2014/main" xmlns="" id="{A8227815-4657-481B-8D77-349023664F2C}"/>
              </a:ext>
            </a:extLst>
          </p:cNvPr>
          <p:cNvSpPr txBox="1">
            <a:spLocks noGrp="1"/>
          </p:cNvSpPr>
          <p:nvPr/>
        </p:nvSpPr>
        <p:spPr bwMode="auto">
          <a:xfrm>
            <a:off x="3534569" y="65293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8" name="Espace réservé du numéro de diapositive 2">
            <a:extLst>
              <a:ext uri="{FF2B5EF4-FFF2-40B4-BE49-F238E27FC236}">
                <a16:creationId xmlns:a16="http://schemas.microsoft.com/office/drawing/2014/main" xmlns="" id="{78455CAD-9003-49DF-A2FB-50526DA945E3}"/>
              </a:ext>
            </a:extLst>
          </p:cNvPr>
          <p:cNvSpPr>
            <a:spLocks noGrp="1"/>
          </p:cNvSpPr>
          <p:nvPr>
            <p:ph type="sldNum" sz="quarter" idx="11"/>
          </p:nvPr>
        </p:nvSpPr>
        <p:spPr/>
        <p:txBody>
          <a:bodyPr/>
          <a:lstStyle/>
          <a:p>
            <a:pPr>
              <a:defRPr/>
            </a:pPr>
            <a:fld id="{ABD6FA9C-C0D6-4C2F-BBAD-956474D764A3}" type="slidenum">
              <a:rPr lang="fr-FR" altLang="fr-FR"/>
              <a:pPr>
                <a:defRPr/>
              </a:pPr>
              <a:t>26</a:t>
            </a:fld>
            <a:endParaRPr lang="fr-FR" altLang="fr-FR"/>
          </a:p>
        </p:txBody>
      </p:sp>
      <p:pic>
        <p:nvPicPr>
          <p:cNvPr id="9" name="Image 1">
            <a:extLst>
              <a:ext uri="{FF2B5EF4-FFF2-40B4-BE49-F238E27FC236}">
                <a16:creationId xmlns:a16="http://schemas.microsoft.com/office/drawing/2014/main" xmlns="" id="{8F4BD694-DDB9-4752-9ED6-B375A40C2CA4}"/>
              </a:ext>
            </a:extLst>
          </p:cNvPr>
          <p:cNvPicPr>
            <a:picLocks noChangeAspect="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Ellipse 10"/>
          <p:cNvSpPr/>
          <p:nvPr/>
        </p:nvSpPr>
        <p:spPr>
          <a:xfrm>
            <a:off x="7429036" y="2515725"/>
            <a:ext cx="1155848" cy="48122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3" name="Connecteur droit avec flèche 12"/>
          <p:cNvCxnSpPr>
            <a:cxnSpLocks/>
            <a:stCxn id="11" idx="7"/>
          </p:cNvCxnSpPr>
          <p:nvPr/>
        </p:nvCxnSpPr>
        <p:spPr>
          <a:xfrm flipV="1">
            <a:off x="8415614" y="1358019"/>
            <a:ext cx="390271" cy="12281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ZoneTexte 4"/>
          <p:cNvSpPr txBox="1"/>
          <p:nvPr/>
        </p:nvSpPr>
        <p:spPr>
          <a:xfrm>
            <a:off x="8657585" y="1120158"/>
            <a:ext cx="1246564" cy="276999"/>
          </a:xfrm>
          <a:prstGeom prst="rect">
            <a:avLst/>
          </a:prstGeom>
          <a:noFill/>
        </p:spPr>
        <p:txBody>
          <a:bodyPr wrap="square" rtlCol="0">
            <a:spAutoFit/>
          </a:bodyPr>
          <a:lstStyle/>
          <a:p>
            <a:r>
              <a:rPr lang="fr-FR" sz="1200" b="1" dirty="0"/>
              <a:t>DOTATION</a:t>
            </a:r>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xmlns="" id="{59B14E63-53CE-49C3-A27F-1E9EB2340628}"/>
              </a:ext>
            </a:extLst>
          </p:cNvPr>
          <p:cNvPicPr>
            <a:picLocks noChangeAspect="1"/>
          </p:cNvPicPr>
          <p:nvPr/>
        </p:nvPicPr>
        <p:blipFill>
          <a:blip r:embed="rId2"/>
          <a:stretch>
            <a:fillRect/>
          </a:stretch>
        </p:blipFill>
        <p:spPr>
          <a:xfrm>
            <a:off x="128464" y="2031691"/>
            <a:ext cx="9577064" cy="2794617"/>
          </a:xfrm>
          <a:prstGeom prst="rect">
            <a:avLst/>
          </a:prstGeom>
        </p:spPr>
      </p:pic>
      <p:sp>
        <p:nvSpPr>
          <p:cNvPr id="79874" name="TITRE">
            <a:extLst>
              <a:ext uri="{FF2B5EF4-FFF2-40B4-BE49-F238E27FC236}">
                <a16:creationId xmlns:a16="http://schemas.microsoft.com/office/drawing/2014/main" xmlns="" id="{6CBD52EF-7306-4CD4-AECD-414A38896317}"/>
              </a:ext>
            </a:extLst>
          </p:cNvPr>
          <p:cNvSpPr>
            <a:spLocks noGrp="1"/>
          </p:cNvSpPr>
          <p:nvPr>
            <p:ph type="title"/>
          </p:nvPr>
        </p:nvSpPr>
        <p:spPr>
          <a:xfrm>
            <a:off x="560388" y="188913"/>
            <a:ext cx="3009900" cy="555625"/>
          </a:xfrm>
          <a:ln>
            <a:miter lim="800000"/>
            <a:headEnd/>
            <a:tailEnd/>
          </a:ln>
        </p:spPr>
        <p:txBody>
          <a:bodyPr wrap="none" lIns="91434" tIns="45718" rIns="91434" bIns="45718" rtlCol="0"/>
          <a:lstStyle/>
          <a:p>
            <a:pPr defTabSz="685783" eaLnBrk="1" hangingPunct="1">
              <a:defRPr/>
            </a:pPr>
            <a:r>
              <a:rPr sz="3200">
                <a:solidFill>
                  <a:srgbClr val="969696"/>
                </a:solidFill>
                <a:ea typeface="+mn-ea"/>
              </a:rPr>
              <a:t>PREVOYANCE</a:t>
            </a:r>
          </a:p>
        </p:txBody>
      </p:sp>
      <p:sp>
        <p:nvSpPr>
          <p:cNvPr id="46083" name="SOUS_TITRE">
            <a:extLst>
              <a:ext uri="{FF2B5EF4-FFF2-40B4-BE49-F238E27FC236}">
                <a16:creationId xmlns:a16="http://schemas.microsoft.com/office/drawing/2014/main" xmlns="" id="{220FFA52-117A-4447-A46D-EEB92ED7D737}"/>
              </a:ext>
            </a:extLst>
          </p:cNvPr>
          <p:cNvSpPr>
            <a:spLocks noGrp="1"/>
          </p:cNvSpPr>
          <p:nvPr>
            <p:ph type="body" sz="quarter" idx="4294967295"/>
          </p:nvPr>
        </p:nvSpPr>
        <p:spPr bwMode="auto">
          <a:xfrm>
            <a:off x="3008313" y="287338"/>
            <a:ext cx="3878262" cy="323850"/>
          </a:xfrm>
          <a:ln>
            <a:miter lim="800000"/>
            <a:headEnd/>
            <a:tailEnd/>
          </a:ln>
        </p:spPr>
        <p:txBody>
          <a:bodyPr lIns="91434" tIns="45718" rIns="91434" anchor="b"/>
          <a:lstStyle/>
          <a:p>
            <a:pPr>
              <a:buFontTx/>
              <a:buNone/>
              <a:defRPr/>
            </a:pPr>
            <a:r>
              <a:rPr altLang="fr-FR" sz="1800"/>
              <a:t>            Comptes de résultats</a:t>
            </a:r>
          </a:p>
        </p:txBody>
      </p:sp>
      <p:sp>
        <p:nvSpPr>
          <p:cNvPr id="46085" name="SOUS_TITRE_1">
            <a:extLst>
              <a:ext uri="{FF2B5EF4-FFF2-40B4-BE49-F238E27FC236}">
                <a16:creationId xmlns:a16="http://schemas.microsoft.com/office/drawing/2014/main" xmlns="" id="{0CF320E2-6DDD-4595-9368-FEBDD47AEC35}"/>
              </a:ext>
            </a:extLst>
          </p:cNvPr>
          <p:cNvSpPr>
            <a:spLocks noGrp="1"/>
          </p:cNvSpPr>
          <p:nvPr>
            <p:ph type="body" sz="quarter" idx="4294967295"/>
          </p:nvPr>
        </p:nvSpPr>
        <p:spPr bwMode="auto">
          <a:xfrm>
            <a:off x="642938" y="611188"/>
            <a:ext cx="6110287" cy="450850"/>
          </a:xfrm>
          <a:solidFill>
            <a:srgbClr val="FF4B33"/>
          </a:solidFill>
        </p:spPr>
        <p:txBody>
          <a:bodyPr lIns="91434" tIns="45718" rIns="91434" bIns="45718" anchor="ctr">
            <a:noAutofit/>
          </a:bodyPr>
          <a:lstStyle/>
          <a:p>
            <a:pPr>
              <a:buFontTx/>
              <a:buNone/>
              <a:defRPr/>
            </a:pPr>
            <a:r>
              <a:rPr altLang="fr-FR" sz="1400">
                <a:solidFill>
                  <a:srgbClr val="FFFFFF"/>
                </a:solidFill>
              </a:rPr>
              <a:t>LES RESERVES</a:t>
            </a:r>
          </a:p>
        </p:txBody>
      </p:sp>
      <p:sp>
        <p:nvSpPr>
          <p:cNvPr id="32773" name="Espace réservé du pied de page 2">
            <a:extLst>
              <a:ext uri="{FF2B5EF4-FFF2-40B4-BE49-F238E27FC236}">
                <a16:creationId xmlns:a16="http://schemas.microsoft.com/office/drawing/2014/main" xmlns="" id="{A8227815-4657-481B-8D77-349023664F2C}"/>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8" name="Espace réservé du numéro de diapositive 2">
            <a:extLst>
              <a:ext uri="{FF2B5EF4-FFF2-40B4-BE49-F238E27FC236}">
                <a16:creationId xmlns:a16="http://schemas.microsoft.com/office/drawing/2014/main" xmlns="" id="{78455CAD-9003-49DF-A2FB-50526DA945E3}"/>
              </a:ext>
            </a:extLst>
          </p:cNvPr>
          <p:cNvSpPr>
            <a:spLocks noGrp="1"/>
          </p:cNvSpPr>
          <p:nvPr>
            <p:ph type="sldNum" sz="quarter" idx="11"/>
          </p:nvPr>
        </p:nvSpPr>
        <p:spPr/>
        <p:txBody>
          <a:bodyPr/>
          <a:lstStyle/>
          <a:p>
            <a:pPr>
              <a:defRPr/>
            </a:pPr>
            <a:fld id="{ABD6FA9C-C0D6-4C2F-BBAD-956474D764A3}" type="slidenum">
              <a:rPr lang="fr-FR" altLang="fr-FR"/>
              <a:pPr>
                <a:defRPr/>
              </a:pPr>
              <a:t>27</a:t>
            </a:fld>
            <a:endParaRPr lang="fr-FR" altLang="fr-FR"/>
          </a:p>
        </p:txBody>
      </p:sp>
      <p:pic>
        <p:nvPicPr>
          <p:cNvPr id="9" name="Image 1">
            <a:extLst>
              <a:ext uri="{FF2B5EF4-FFF2-40B4-BE49-F238E27FC236}">
                <a16:creationId xmlns:a16="http://schemas.microsoft.com/office/drawing/2014/main" xmlns="" id="{8F4BD694-DDB9-4752-9ED6-B375A40C2CA4}"/>
              </a:ext>
            </a:extLst>
          </p:cNvPr>
          <p:cNvPicPr>
            <a:picLocks noChangeAspect="1"/>
          </p:cNvPicPr>
          <p:nvPr/>
        </p:nvPicPr>
        <p:blipFill>
          <a:blip r:embed="rId3" cstate="print">
            <a:extLst>
              <a:ext uri="{28A0092B-C50C-407E-A947-70E740481C1C}">
                <a14:useLocalDpi xmlns:a14="http://schemas.microsoft.com/office/drawing/2010/main" xmlns="" val="0"/>
              </a:ext>
            </a:extLst>
          </a:blip>
          <a:srcRect r="35928"/>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Ellipse 12"/>
          <p:cNvSpPr/>
          <p:nvPr/>
        </p:nvSpPr>
        <p:spPr>
          <a:xfrm>
            <a:off x="128464" y="3677928"/>
            <a:ext cx="648072" cy="26814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p:cNvSpPr/>
          <p:nvPr/>
        </p:nvSpPr>
        <p:spPr>
          <a:xfrm>
            <a:off x="9138273" y="3736244"/>
            <a:ext cx="639263" cy="20982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3487610746"/>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7DC69A73-D3D0-4896-9C17-3C236430707C}"/>
              </a:ext>
            </a:extLst>
          </p:cNvPr>
          <p:cNvSpPr>
            <a:spLocks noGrp="1"/>
          </p:cNvSpPr>
          <p:nvPr>
            <p:ph type="body" sz="quarter" idx="4294967295"/>
          </p:nvPr>
        </p:nvSpPr>
        <p:spPr>
          <a:xfrm>
            <a:off x="523875" y="549275"/>
            <a:ext cx="4500563" cy="436563"/>
          </a:xfrm>
          <a:solidFill>
            <a:srgbClr val="FF4B33"/>
          </a:solidFill>
        </p:spPr>
        <p:txBody>
          <a:bodyPr lIns="91434" tIns="45718" rIns="91434" bIns="45718" anchor="ctr">
            <a:noAutofit/>
          </a:bodyPr>
          <a:lstStyle/>
          <a:p>
            <a:pPr>
              <a:buFontTx/>
              <a:buNone/>
              <a:defRPr/>
            </a:pPr>
            <a:r>
              <a:rPr sz="1400">
                <a:solidFill>
                  <a:srgbClr val="FFFFFF"/>
                </a:solidFill>
              </a:rPr>
              <a:t>CONCLUSION</a:t>
            </a:r>
          </a:p>
        </p:txBody>
      </p:sp>
      <p:sp>
        <p:nvSpPr>
          <p:cNvPr id="47107" name="Espace réservé du texte 6">
            <a:extLst>
              <a:ext uri="{FF2B5EF4-FFF2-40B4-BE49-F238E27FC236}">
                <a16:creationId xmlns:a16="http://schemas.microsoft.com/office/drawing/2014/main" xmlns="" id="{E0C080FC-A0DB-49EA-AB96-1FBFDFE0DE1B}"/>
              </a:ext>
            </a:extLst>
          </p:cNvPr>
          <p:cNvSpPr>
            <a:spLocks noGrp="1"/>
          </p:cNvSpPr>
          <p:nvPr>
            <p:ph type="body" sz="quarter" idx="4294967295"/>
          </p:nvPr>
        </p:nvSpPr>
        <p:spPr bwMode="auto">
          <a:xfrm>
            <a:off x="560512" y="1844824"/>
            <a:ext cx="8478837" cy="1449624"/>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p>
            <a:pPr marL="0" indent="0" algn="just" eaLnBrk="1" hangingPunct="1">
              <a:buClr>
                <a:srgbClr val="FF4B33"/>
              </a:buClr>
              <a:buSzPct val="120000"/>
              <a:buNone/>
              <a:defRPr/>
            </a:pPr>
            <a:r>
              <a:rPr altLang="fr-FR" b="0" cap="none" dirty="0">
                <a:solidFill>
                  <a:schemeClr val="tx1"/>
                </a:solidFill>
              </a:rPr>
              <a:t>L’exercice </a:t>
            </a:r>
            <a:r>
              <a:rPr lang="fr-FR" altLang="fr-FR" b="0" cap="none" dirty="0">
                <a:solidFill>
                  <a:schemeClr val="tx1"/>
                </a:solidFill>
              </a:rPr>
              <a:t>de survenance </a:t>
            </a:r>
            <a:r>
              <a:rPr altLang="fr-FR" b="0" cap="none" dirty="0">
                <a:solidFill>
                  <a:schemeClr val="tx1"/>
                </a:solidFill>
              </a:rPr>
              <a:t>20</a:t>
            </a:r>
            <a:r>
              <a:rPr lang="fr-FR" altLang="fr-FR" b="0" cap="none" dirty="0">
                <a:solidFill>
                  <a:schemeClr val="tx1"/>
                </a:solidFill>
              </a:rPr>
              <a:t>20</a:t>
            </a:r>
            <a:r>
              <a:rPr altLang="fr-FR" b="0" cap="none" dirty="0">
                <a:solidFill>
                  <a:schemeClr val="tx1"/>
                </a:solidFill>
              </a:rPr>
              <a:t> affiche </a:t>
            </a:r>
            <a:r>
              <a:rPr lang="fr-FR" altLang="fr-FR" b="0" cap="none" dirty="0">
                <a:solidFill>
                  <a:schemeClr val="tx1"/>
                </a:solidFill>
              </a:rPr>
              <a:t>un résultat </a:t>
            </a:r>
            <a:r>
              <a:rPr lang="fr-FR" altLang="fr-FR" cap="none" dirty="0"/>
              <a:t>excédentaire de 1 468 883 </a:t>
            </a:r>
            <a:r>
              <a:rPr altLang="fr-FR" cap="none" dirty="0"/>
              <a:t>€</a:t>
            </a:r>
            <a:r>
              <a:rPr lang="fr-FR" altLang="fr-FR" b="0" cap="none" dirty="0">
                <a:solidFill>
                  <a:schemeClr val="tx1"/>
                </a:solidFill>
              </a:rPr>
              <a:t> grâce aux bons résultats du risque décès, compensant les pertes de l’arrêt de travail,</a:t>
            </a:r>
            <a:endParaRPr altLang="fr-FR" b="0" cap="none" dirty="0">
              <a:solidFill>
                <a:schemeClr val="tx1"/>
              </a:solidFill>
            </a:endParaRPr>
          </a:p>
          <a:p>
            <a:pPr marL="0" indent="0" algn="just" eaLnBrk="1" hangingPunct="1">
              <a:buClr>
                <a:srgbClr val="FF4B33"/>
              </a:buClr>
              <a:buSzPct val="120000"/>
              <a:buNone/>
              <a:defRPr/>
            </a:pPr>
            <a:r>
              <a:rPr lang="fr-FR" altLang="fr-FR" b="0" cap="none" dirty="0">
                <a:solidFill>
                  <a:schemeClr val="tx1"/>
                </a:solidFill>
              </a:rPr>
              <a:t>En exercice comptable, l</a:t>
            </a:r>
            <a:r>
              <a:rPr altLang="fr-FR" b="0" cap="none" dirty="0">
                <a:solidFill>
                  <a:schemeClr val="tx1"/>
                </a:solidFill>
              </a:rPr>
              <a:t>e solde technique </a:t>
            </a:r>
            <a:r>
              <a:rPr lang="fr-FR" altLang="fr-FR" b="0" cap="none" dirty="0">
                <a:solidFill>
                  <a:schemeClr val="tx1"/>
                </a:solidFill>
              </a:rPr>
              <a:t>présente un débit de </a:t>
            </a:r>
            <a:r>
              <a:rPr lang="fr-FR" altLang="fr-FR" cap="none" dirty="0">
                <a:solidFill>
                  <a:schemeClr val="tx1"/>
                </a:solidFill>
              </a:rPr>
              <a:t>4 514 622</a:t>
            </a:r>
            <a:r>
              <a:rPr altLang="fr-FR" cap="none" dirty="0">
                <a:solidFill>
                  <a:schemeClr val="tx1"/>
                </a:solidFill>
              </a:rPr>
              <a:t>€</a:t>
            </a:r>
            <a:r>
              <a:rPr lang="fr-FR" altLang="fr-FR" cap="none" dirty="0">
                <a:solidFill>
                  <a:schemeClr val="tx1"/>
                </a:solidFill>
              </a:rPr>
              <a:t> </a:t>
            </a:r>
            <a:r>
              <a:rPr lang="fr-FR" altLang="fr-FR" b="0" cap="none" dirty="0">
                <a:solidFill>
                  <a:schemeClr val="tx1"/>
                </a:solidFill>
              </a:rPr>
              <a:t>compensé par la réserve générale qui est toutefois alimentée par les intérêts techniques.</a:t>
            </a:r>
            <a:endParaRPr altLang="fr-FR" b="0" cap="none" dirty="0">
              <a:solidFill>
                <a:schemeClr val="tx1"/>
              </a:solidFill>
            </a:endParaRPr>
          </a:p>
          <a:p>
            <a:pPr marL="742950" lvl="1" indent="-285750" algn="just" defTabSz="685783" eaLnBrk="1" hangingPunct="1">
              <a:buClr>
                <a:srgbClr val="FF9900"/>
              </a:buClr>
              <a:buSzPct val="120000"/>
              <a:defRPr/>
            </a:pPr>
            <a:endParaRPr altLang="fr-FR" sz="1600" dirty="0">
              <a:solidFill>
                <a:srgbClr val="7F7F7F"/>
              </a:solidFill>
            </a:endParaRPr>
          </a:p>
        </p:txBody>
      </p:sp>
      <p:sp>
        <p:nvSpPr>
          <p:cNvPr id="33796" name="Espace réservé du pied de page 2">
            <a:extLst>
              <a:ext uri="{FF2B5EF4-FFF2-40B4-BE49-F238E27FC236}">
                <a16:creationId xmlns:a16="http://schemas.microsoft.com/office/drawing/2014/main" xmlns="" id="{9C0F8890-DD7A-472E-BBC5-2935628F1D24}"/>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6" name="Espace réservé du numéro de diapositive 2">
            <a:extLst>
              <a:ext uri="{FF2B5EF4-FFF2-40B4-BE49-F238E27FC236}">
                <a16:creationId xmlns:a16="http://schemas.microsoft.com/office/drawing/2014/main" xmlns="" id="{9AD2DA55-2A40-4B98-B5E0-27519E7A68B1}"/>
              </a:ext>
            </a:extLst>
          </p:cNvPr>
          <p:cNvSpPr>
            <a:spLocks noGrp="1"/>
          </p:cNvSpPr>
          <p:nvPr>
            <p:ph type="sldNum" sz="quarter" idx="11"/>
          </p:nvPr>
        </p:nvSpPr>
        <p:spPr/>
        <p:txBody>
          <a:bodyPr/>
          <a:lstStyle/>
          <a:p>
            <a:pPr>
              <a:defRPr/>
            </a:pPr>
            <a:fld id="{C60C1942-83D5-4227-AB03-D9EEBF5D63A2}" type="slidenum">
              <a:rPr lang="fr-FR" altLang="fr-FR"/>
              <a:pPr>
                <a:defRPr/>
              </a:pPr>
              <a:t>28</a:t>
            </a:fld>
            <a:endParaRPr lang="fr-FR" altLang="fr-FR"/>
          </a:p>
        </p:txBody>
      </p:sp>
      <p:pic>
        <p:nvPicPr>
          <p:cNvPr id="7"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xmlns="" id="{97797F25-A439-4AEF-8A88-01E5F6EB8F8F}"/>
              </a:ext>
            </a:extLst>
          </p:cNvPr>
          <p:cNvSpPr>
            <a:spLocks noGrp="1"/>
          </p:cNvSpPr>
          <p:nvPr>
            <p:ph type="body" idx="1"/>
          </p:nvPr>
        </p:nvSpPr>
        <p:spPr>
          <a:xfrm>
            <a:off x="506413" y="542925"/>
            <a:ext cx="4010025" cy="1662113"/>
          </a:xfrm>
        </p:spPr>
        <p:txBody>
          <a:bodyPr/>
          <a:lstStyle/>
          <a:p>
            <a:pPr>
              <a:defRPr/>
            </a:pPr>
            <a:r>
              <a:rPr dirty="0"/>
              <a:t>Calcul des </a:t>
            </a:r>
          </a:p>
          <a:p>
            <a:pPr>
              <a:defRPr/>
            </a:pPr>
            <a:r>
              <a:rPr dirty="0"/>
              <a:t>Provisions</a:t>
            </a:r>
          </a:p>
          <a:p>
            <a:pPr>
              <a:defRPr/>
            </a:pPr>
            <a:r>
              <a:rPr dirty="0"/>
              <a:t>Mathématiques</a:t>
            </a:r>
          </a:p>
        </p:txBody>
      </p:sp>
      <p:sp>
        <p:nvSpPr>
          <p:cNvPr id="9" name="Espace réservé du numéro de diapositive 2">
            <a:extLst>
              <a:ext uri="{FF2B5EF4-FFF2-40B4-BE49-F238E27FC236}">
                <a16:creationId xmlns:a16="http://schemas.microsoft.com/office/drawing/2014/main" xmlns="" id="{623C3541-2068-437D-B2BD-123898FAA264}"/>
              </a:ext>
            </a:extLst>
          </p:cNvPr>
          <p:cNvSpPr>
            <a:spLocks noGrp="1"/>
          </p:cNvSpPr>
          <p:nvPr>
            <p:ph type="sldNum" sz="quarter" idx="10"/>
          </p:nvPr>
        </p:nvSpPr>
        <p:spPr>
          <a:xfrm>
            <a:off x="8156575" y="6481763"/>
            <a:ext cx="396875" cy="331787"/>
          </a:xfrm>
        </p:spPr>
        <p:txBody>
          <a:bodyPr/>
          <a:lstStyle/>
          <a:p>
            <a:pPr>
              <a:defRPr/>
            </a:pPr>
            <a:fld id="{982CC968-098E-46AD-B67F-E273B8A77981}" type="slidenum">
              <a:rPr lang="fr-FR" altLang="fr-FR"/>
              <a:pPr>
                <a:defRPr/>
              </a:pPr>
              <a:t>2</a:t>
            </a:fld>
            <a:endParaRPr lang="fr-FR" altLang="fr-FR"/>
          </a:p>
        </p:txBody>
      </p:sp>
      <p:pic>
        <p:nvPicPr>
          <p:cNvPr id="7"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Espace réservé du pied de page 1">
            <a:extLst>
              <a:ext uri="{FF2B5EF4-FFF2-40B4-BE49-F238E27FC236}">
                <a16:creationId xmlns:a16="http://schemas.microsoft.com/office/drawing/2014/main" xmlns="" id="{A34CEB46-7026-4BC5-B86E-7183F63E20D7}"/>
              </a:ext>
            </a:extLst>
          </p:cNvPr>
          <p:cNvSpPr>
            <a:spLocks noGrp="1"/>
          </p:cNvSpPr>
          <p:nvPr>
            <p:ph type="ftr" sz="quarter" idx="10"/>
          </p:nvPr>
        </p:nvSpPr>
        <p:spPr>
          <a:xfrm>
            <a:off x="2627313" y="6567488"/>
            <a:ext cx="4679950" cy="246062"/>
          </a:xfrm>
          <a:noFill/>
        </p:spPr>
        <p:txBody>
          <a:bodyPr/>
          <a:lstStyle/>
          <a:p>
            <a:r>
              <a:rPr lang="fr-FR" altLang="fr-FR" dirty="0"/>
              <a:t>RESULTATS 2020  -  SOCIETE GENERALE</a:t>
            </a: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DCC6EACC-09AE-4BC1-9BBC-924890747694}"/>
              </a:ext>
            </a:extLst>
          </p:cNvPr>
          <p:cNvSpPr>
            <a:spLocks noGrp="1"/>
          </p:cNvSpPr>
          <p:nvPr>
            <p:ph type="body" idx="1"/>
          </p:nvPr>
        </p:nvSpPr>
        <p:spPr>
          <a:xfrm>
            <a:off x="506413" y="922338"/>
            <a:ext cx="4129087" cy="1108075"/>
          </a:xfrm>
        </p:spPr>
        <p:txBody>
          <a:bodyPr/>
          <a:lstStyle/>
          <a:p>
            <a:pPr>
              <a:defRPr/>
            </a:pPr>
            <a:r>
              <a:rPr dirty="0"/>
              <a:t>GARANTIE DECES</a:t>
            </a:r>
          </a:p>
          <a:p>
            <a:pPr>
              <a:defRPr/>
            </a:pPr>
            <a:r>
              <a:rPr dirty="0"/>
              <a:t>POST ACTIVITE</a:t>
            </a:r>
          </a:p>
        </p:txBody>
      </p:sp>
      <p:sp>
        <p:nvSpPr>
          <p:cNvPr id="7" name="Espace réservé du numéro de diapositive 2">
            <a:extLst>
              <a:ext uri="{FF2B5EF4-FFF2-40B4-BE49-F238E27FC236}">
                <a16:creationId xmlns:a16="http://schemas.microsoft.com/office/drawing/2014/main" xmlns="" id="{2B8A118A-CBC8-46D6-B3BC-DCBCE7354061}"/>
              </a:ext>
            </a:extLst>
          </p:cNvPr>
          <p:cNvSpPr>
            <a:spLocks noGrp="1"/>
          </p:cNvSpPr>
          <p:nvPr>
            <p:ph type="sldNum" sz="quarter" idx="10"/>
          </p:nvPr>
        </p:nvSpPr>
        <p:spPr/>
        <p:txBody>
          <a:bodyPr/>
          <a:lstStyle/>
          <a:p>
            <a:pPr>
              <a:defRPr/>
            </a:pPr>
            <a:fld id="{758E0ABE-CDB0-41B8-888C-690F78836654}" type="slidenum">
              <a:rPr lang="fr-FR" altLang="fr-FR"/>
              <a:pPr>
                <a:defRPr/>
              </a:pPr>
              <a:t>29</a:t>
            </a:fld>
            <a:endParaRPr lang="fr-FR" altLang="fr-FR" dirty="0"/>
          </a:p>
        </p:txBody>
      </p:sp>
      <p:sp>
        <p:nvSpPr>
          <p:cNvPr id="2" name="Espace réservé du pied de page 1">
            <a:extLst>
              <a:ext uri="{FF2B5EF4-FFF2-40B4-BE49-F238E27FC236}">
                <a16:creationId xmlns:a16="http://schemas.microsoft.com/office/drawing/2014/main" xmlns="" id="{A190CD1E-38A7-4720-AF9B-9C60AB1E49A0}"/>
              </a:ext>
            </a:extLst>
          </p:cNvPr>
          <p:cNvSpPr>
            <a:spLocks noGrp="1"/>
          </p:cNvSpPr>
          <p:nvPr>
            <p:ph type="ftr" sz="quarter" idx="11"/>
          </p:nvPr>
        </p:nvSpPr>
        <p:spPr/>
        <p:txBody>
          <a:bodyPr/>
          <a:lstStyle/>
          <a:p>
            <a:pPr>
              <a:defRPr/>
            </a:pPr>
            <a:r>
              <a:rPr lang="fr-FR" altLang="fr-FR" dirty="0"/>
              <a:t>RESULTATS 2020  - SOCIETE GENERALE</a:t>
            </a:r>
          </a:p>
        </p:txBody>
      </p:sp>
      <p:pic>
        <p:nvPicPr>
          <p:cNvPr id="6"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9B9DBE8E-4E20-4037-95EB-CFB8D199072B}"/>
              </a:ext>
            </a:extLst>
          </p:cNvPr>
          <p:cNvSpPr>
            <a:spLocks noGrp="1"/>
          </p:cNvSpPr>
          <p:nvPr>
            <p:ph type="body" sz="quarter" idx="4294967295"/>
          </p:nvPr>
        </p:nvSpPr>
        <p:spPr>
          <a:xfrm>
            <a:off x="309563" y="188640"/>
            <a:ext cx="8747125" cy="738664"/>
          </a:xfrm>
        </p:spPr>
        <p:txBody>
          <a:bodyPr/>
          <a:lstStyle/>
          <a:p>
            <a:pPr>
              <a:defRPr/>
            </a:pPr>
            <a:r>
              <a:rPr sz="2400" dirty="0"/>
              <a:t>Garantie  Décès  Post  Activité </a:t>
            </a:r>
            <a:r>
              <a:rPr sz="2400" dirty="0" err="1"/>
              <a:t>FERM</a:t>
            </a:r>
            <a:r>
              <a:rPr lang="fr-FR" sz="2400" dirty="0" err="1"/>
              <a:t>éE</a:t>
            </a:r>
            <a:r>
              <a:rPr lang="fr-FR" sz="2400" dirty="0"/>
              <a:t> A LA VENTE a FIN MARS 2013</a:t>
            </a:r>
            <a:endParaRPr sz="2400" dirty="0"/>
          </a:p>
        </p:txBody>
      </p:sp>
      <p:sp>
        <p:nvSpPr>
          <p:cNvPr id="36867" name="Espace réservé du numéro de diapositive 5">
            <a:extLst>
              <a:ext uri="{FF2B5EF4-FFF2-40B4-BE49-F238E27FC236}">
                <a16:creationId xmlns:a16="http://schemas.microsoft.com/office/drawing/2014/main" xmlns="" id="{B2FA056F-5372-436A-B2A7-1ADA835FBDE6}"/>
              </a:ext>
            </a:extLst>
          </p:cNvPr>
          <p:cNvSpPr>
            <a:spLocks noGrp="1"/>
          </p:cNvSpPr>
          <p:nvPr>
            <p:ph type="sldNum" sz="quarter" idx="11"/>
          </p:nvPr>
        </p:nvSpPr>
        <p:spPr>
          <a:xfrm>
            <a:off x="9509125" y="6518275"/>
            <a:ext cx="396875" cy="2952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9F83D77-E58C-4DFB-962C-5D5CDA780D9E}" type="slidenum">
              <a:rPr lang="fr-FR" altLang="fr-FR" smtClean="0">
                <a:solidFill>
                  <a:srgbClr val="FFFFFF"/>
                </a:solidFill>
              </a:rPr>
              <a:pPr/>
              <a:t>30</a:t>
            </a:fld>
            <a:endParaRPr lang="fr-FR" altLang="fr-FR">
              <a:solidFill>
                <a:srgbClr val="FFFFFF"/>
              </a:solidFill>
            </a:endParaRPr>
          </a:p>
        </p:txBody>
      </p:sp>
      <p:sp>
        <p:nvSpPr>
          <p:cNvPr id="36868" name="Rectangle 6">
            <a:extLst>
              <a:ext uri="{FF2B5EF4-FFF2-40B4-BE49-F238E27FC236}">
                <a16:creationId xmlns:a16="http://schemas.microsoft.com/office/drawing/2014/main" xmlns="" id="{59C9A6D8-A4B3-46C2-8D01-D74FB17A1E76}"/>
              </a:ext>
            </a:extLst>
          </p:cNvPr>
          <p:cNvSpPr>
            <a:spLocks noChangeArrowheads="1"/>
          </p:cNvSpPr>
          <p:nvPr/>
        </p:nvSpPr>
        <p:spPr bwMode="auto">
          <a:xfrm>
            <a:off x="420688" y="1217613"/>
            <a:ext cx="8636000" cy="40564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just" eaLnBrk="1" hangingPunct="1">
              <a:lnSpc>
                <a:spcPct val="80000"/>
              </a:lnSpc>
              <a:spcAft>
                <a:spcPct val="30000"/>
              </a:spcAft>
              <a:buClr>
                <a:srgbClr val="FF4B33"/>
              </a:buClr>
              <a:buFont typeface="Wingdings" panose="05000000000000000000" pitchFamily="2" charset="2"/>
              <a:buChar char="Ø"/>
              <a:defRPr/>
            </a:pPr>
            <a:r>
              <a:rPr lang="fr-FR" altLang="fr-FR" sz="1600" b="1" dirty="0">
                <a:latin typeface="+mn-lt"/>
              </a:rPr>
              <a:t>Modalité de la garantie :</a:t>
            </a:r>
          </a:p>
          <a:p>
            <a:pPr algn="just" eaLnBrk="1" hangingPunct="1">
              <a:lnSpc>
                <a:spcPct val="80000"/>
              </a:lnSpc>
              <a:defRPr/>
            </a:pPr>
            <a:r>
              <a:rPr lang="fr-FR" altLang="fr-FR" sz="1600" dirty="0">
                <a:latin typeface="+mn-lt"/>
              </a:rPr>
              <a:t>	Les assurés, jusque mars 2013, avaient la possibilité, à l’âge de 50, 55 ou 60 ans, d’opter pour un maintien de la garantie décès au-delà de leur départ de l’entreprise ou de leur mise à la retraite. Le choix de la garantie décès post-activité est irréversible.</a:t>
            </a:r>
          </a:p>
          <a:p>
            <a:pPr algn="just" eaLnBrk="1" hangingPunct="1">
              <a:lnSpc>
                <a:spcPct val="80000"/>
              </a:lnSpc>
              <a:defRPr/>
            </a:pPr>
            <a:endParaRPr lang="fr-FR" altLang="fr-FR" sz="1600" dirty="0">
              <a:latin typeface="+mn-lt"/>
            </a:endParaRPr>
          </a:p>
          <a:p>
            <a:pPr algn="just" eaLnBrk="1" hangingPunct="1">
              <a:lnSpc>
                <a:spcPct val="80000"/>
              </a:lnSpc>
              <a:spcAft>
                <a:spcPct val="30000"/>
              </a:spcAft>
              <a:buClr>
                <a:srgbClr val="FF4B33"/>
              </a:buClr>
              <a:buFont typeface="Wingdings" panose="05000000000000000000" pitchFamily="2" charset="2"/>
              <a:buChar char="Ø"/>
              <a:defRPr/>
            </a:pPr>
            <a:r>
              <a:rPr lang="fr-FR" altLang="fr-FR" sz="1600" b="1" dirty="0">
                <a:latin typeface="+mn-lt"/>
              </a:rPr>
              <a:t>Garantie décès pendant l’activité :</a:t>
            </a:r>
          </a:p>
          <a:p>
            <a:pPr algn="just" eaLnBrk="1" hangingPunct="1">
              <a:lnSpc>
                <a:spcPct val="80000"/>
              </a:lnSpc>
              <a:defRPr/>
            </a:pPr>
            <a:r>
              <a:rPr lang="fr-FR" altLang="fr-FR" sz="1600" dirty="0">
                <a:latin typeface="+mn-lt"/>
              </a:rPr>
              <a:t>	La souscription à la garantie décès post-activité entraîne, à partir de la date d’effet du choix, une réduction du capital versé en cas de décès pendant l’activité  de 100% du traitement de base du décès, dans la limite de 4 PASS, quelle que soit l’option choisie.</a:t>
            </a:r>
          </a:p>
          <a:p>
            <a:pPr algn="just" eaLnBrk="1" hangingPunct="1">
              <a:lnSpc>
                <a:spcPct val="80000"/>
              </a:lnSpc>
              <a:defRPr/>
            </a:pPr>
            <a:endParaRPr lang="fr-FR" altLang="fr-FR" sz="1600" dirty="0">
              <a:latin typeface="+mn-lt"/>
            </a:endParaRPr>
          </a:p>
          <a:p>
            <a:pPr algn="just" eaLnBrk="1" hangingPunct="1">
              <a:lnSpc>
                <a:spcPct val="80000"/>
              </a:lnSpc>
              <a:spcAft>
                <a:spcPct val="30000"/>
              </a:spcAft>
              <a:buClr>
                <a:srgbClr val="FF4B33"/>
              </a:buClr>
              <a:buFont typeface="Wingdings" panose="05000000000000000000" pitchFamily="2" charset="2"/>
              <a:buChar char="Ø"/>
              <a:defRPr/>
            </a:pPr>
            <a:r>
              <a:rPr lang="fr-FR" altLang="fr-FR" sz="1600" b="1" dirty="0">
                <a:latin typeface="+mn-lt"/>
              </a:rPr>
              <a:t>Durée de la garantie :</a:t>
            </a:r>
          </a:p>
          <a:p>
            <a:pPr algn="just" eaLnBrk="1" hangingPunct="1">
              <a:lnSpc>
                <a:spcPct val="80000"/>
              </a:lnSpc>
              <a:defRPr/>
            </a:pPr>
            <a:r>
              <a:rPr lang="fr-FR" altLang="fr-FR" sz="1600" dirty="0">
                <a:latin typeface="+mn-lt"/>
              </a:rPr>
              <a:t>	La durée ne peut excéder :</a:t>
            </a:r>
          </a:p>
          <a:p>
            <a:pPr algn="just" eaLnBrk="1" hangingPunct="1">
              <a:lnSpc>
                <a:spcPct val="80000"/>
              </a:lnSpc>
              <a:defRPr/>
            </a:pPr>
            <a:endParaRPr lang="fr-FR" altLang="fr-FR" sz="1600" dirty="0">
              <a:latin typeface="+mn-lt"/>
            </a:endParaRPr>
          </a:p>
          <a:p>
            <a:pPr algn="just" eaLnBrk="1" hangingPunct="1">
              <a:lnSpc>
                <a:spcPct val="80000"/>
              </a:lnSpc>
              <a:defRPr/>
            </a:pPr>
            <a:r>
              <a:rPr lang="fr-FR" altLang="fr-FR" sz="1600" dirty="0">
                <a:latin typeface="+mn-lt"/>
              </a:rPr>
              <a:t>	- 10 années après le départ de l’entreprise ou la mise à la retraite pour une souscription à 50 ans,</a:t>
            </a:r>
          </a:p>
          <a:p>
            <a:pPr algn="just" eaLnBrk="1" hangingPunct="1">
              <a:lnSpc>
                <a:spcPct val="80000"/>
              </a:lnSpc>
              <a:defRPr/>
            </a:pPr>
            <a:r>
              <a:rPr lang="fr-FR" altLang="fr-FR" sz="1600" dirty="0">
                <a:latin typeface="+mn-lt"/>
              </a:rPr>
              <a:t>	-  7  années après le départ de l’entreprise ou la mise à la retraite pour une souscription à 55 ans,</a:t>
            </a:r>
          </a:p>
          <a:p>
            <a:pPr algn="just" eaLnBrk="1" hangingPunct="1">
              <a:lnSpc>
                <a:spcPct val="80000"/>
              </a:lnSpc>
              <a:defRPr/>
            </a:pPr>
            <a:r>
              <a:rPr lang="fr-FR" altLang="fr-FR" sz="1600" dirty="0">
                <a:latin typeface="+mn-lt"/>
              </a:rPr>
              <a:t>	-  5  années après le départ de l’entreprise ou la mise à la retraite pour une souscription à 60 ans, et prend fin en tout état de cause au 75ème anniversaire.</a:t>
            </a:r>
          </a:p>
        </p:txBody>
      </p:sp>
      <p:sp>
        <p:nvSpPr>
          <p:cNvPr id="36869" name="Espace réservé du pied de page 2">
            <a:extLst>
              <a:ext uri="{FF2B5EF4-FFF2-40B4-BE49-F238E27FC236}">
                <a16:creationId xmlns:a16="http://schemas.microsoft.com/office/drawing/2014/main" xmlns="" id="{670C3FAC-0273-4D79-A23B-199BFE1043B2}"/>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6" name="Espace réservé du numéro de diapositive 2">
            <a:extLst>
              <a:ext uri="{FF2B5EF4-FFF2-40B4-BE49-F238E27FC236}">
                <a16:creationId xmlns:a16="http://schemas.microsoft.com/office/drawing/2014/main" xmlns="" id="{E4E401B0-5677-4DBA-811B-666327017506}"/>
              </a:ext>
            </a:extLst>
          </p:cNvPr>
          <p:cNvSpPr txBox="1">
            <a:spLocks noGrp="1"/>
          </p:cNvSpPr>
          <p:nvPr/>
        </p:nvSpPr>
        <p:spPr bwMode="auto">
          <a:xfrm>
            <a:off x="8099425" y="6443663"/>
            <a:ext cx="396875" cy="331787"/>
          </a:xfrm>
          <a:prstGeom prst="rect">
            <a:avLst/>
          </a:prstGeom>
          <a:noFill/>
        </p:spPr>
        <p:txBody>
          <a:bodyPr wrap="none" lIns="0" tIns="0" rIns="0" bIns="0" anchor="ctr" anchorCtr="1"/>
          <a:lstStyle/>
          <a:p>
            <a:pPr algn="ctr" eaLnBrk="1" hangingPunct="1">
              <a:defRPr/>
            </a:pPr>
            <a:fld id="{E6B123E9-B3EE-4171-9CB0-49DB9DB0686D}" type="slidenum">
              <a:rPr lang="fr-FR" altLang="fr-FR" sz="1200" b="1">
                <a:solidFill>
                  <a:schemeClr val="tx1">
                    <a:lumMod val="50000"/>
                    <a:lumOff val="50000"/>
                  </a:schemeClr>
                </a:solidFill>
              </a:rPr>
              <a:pPr algn="ctr" eaLnBrk="1" hangingPunct="1">
                <a:defRPr/>
              </a:pPr>
              <a:t>30</a:t>
            </a:fld>
            <a:endParaRPr lang="fr-FR" altLang="fr-FR" sz="1200" b="1">
              <a:solidFill>
                <a:schemeClr val="tx1">
                  <a:lumMod val="50000"/>
                  <a:lumOff val="50000"/>
                </a:schemeClr>
              </a:solidFill>
            </a:endParaRPr>
          </a:p>
        </p:txBody>
      </p:sp>
      <p:pic>
        <p:nvPicPr>
          <p:cNvPr id="8"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Espace réservé du numéro de diapositive 5">
            <a:extLst>
              <a:ext uri="{FF2B5EF4-FFF2-40B4-BE49-F238E27FC236}">
                <a16:creationId xmlns:a16="http://schemas.microsoft.com/office/drawing/2014/main" xmlns="" id="{A307DE33-7A82-43D1-9A15-FB86B08C01ED}"/>
              </a:ext>
            </a:extLst>
          </p:cNvPr>
          <p:cNvSpPr>
            <a:spLocks noGrp="1"/>
          </p:cNvSpPr>
          <p:nvPr>
            <p:ph type="sldNum" sz="quarter" idx="11"/>
          </p:nvPr>
        </p:nvSpPr>
        <p:spPr>
          <a:xfrm>
            <a:off x="9509125" y="6518275"/>
            <a:ext cx="396875" cy="2952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215846C-A564-47FF-BAE3-A3E1C22824EF}" type="slidenum">
              <a:rPr lang="fr-FR" altLang="fr-FR" smtClean="0">
                <a:solidFill>
                  <a:srgbClr val="FFFFFF"/>
                </a:solidFill>
              </a:rPr>
              <a:pPr/>
              <a:t>31</a:t>
            </a:fld>
            <a:endParaRPr lang="fr-FR" altLang="fr-FR">
              <a:solidFill>
                <a:srgbClr val="FFFFFF"/>
              </a:solidFill>
            </a:endParaRPr>
          </a:p>
        </p:txBody>
      </p:sp>
      <p:sp>
        <p:nvSpPr>
          <p:cNvPr id="37892" name="Rectangle 6">
            <a:extLst>
              <a:ext uri="{FF2B5EF4-FFF2-40B4-BE49-F238E27FC236}">
                <a16:creationId xmlns:a16="http://schemas.microsoft.com/office/drawing/2014/main" xmlns="" id="{D4923FDD-02E9-4173-81B7-9D20A01AF614}"/>
              </a:ext>
            </a:extLst>
          </p:cNvPr>
          <p:cNvSpPr>
            <a:spLocks noChangeArrowheads="1"/>
          </p:cNvSpPr>
          <p:nvPr/>
        </p:nvSpPr>
        <p:spPr bwMode="auto">
          <a:xfrm>
            <a:off x="381000" y="1052513"/>
            <a:ext cx="9128125" cy="52137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285750" indent="-285750" algn="just" eaLnBrk="1" hangingPunct="1">
              <a:lnSpc>
                <a:spcPct val="90000"/>
              </a:lnSpc>
              <a:spcAft>
                <a:spcPct val="30000"/>
              </a:spcAft>
              <a:buClr>
                <a:srgbClr val="FF4B33"/>
              </a:buClr>
              <a:buFont typeface="Wingdings" panose="05000000000000000000" pitchFamily="2" charset="2"/>
              <a:buChar char="Ø"/>
              <a:defRPr/>
            </a:pPr>
            <a:r>
              <a:rPr lang="fr-FR" altLang="fr-FR" sz="1600" b="1" dirty="0">
                <a:latin typeface="+mn-lt"/>
              </a:rPr>
              <a:t>Mécanisme de provisionnement :</a:t>
            </a:r>
          </a:p>
          <a:p>
            <a:pPr algn="just" eaLnBrk="1" hangingPunct="1">
              <a:lnSpc>
                <a:spcPct val="90000"/>
              </a:lnSpc>
              <a:spcBef>
                <a:spcPct val="20000"/>
              </a:spcBef>
              <a:spcAft>
                <a:spcPct val="20000"/>
              </a:spcAft>
              <a:buFont typeface="Wingdings" panose="05000000000000000000" pitchFamily="2" charset="2"/>
              <a:buNone/>
              <a:defRPr/>
            </a:pPr>
            <a:r>
              <a:rPr lang="fr-FR" altLang="fr-FR" sz="1600" dirty="0">
                <a:solidFill>
                  <a:srgbClr val="FF9900"/>
                </a:solidFill>
                <a:latin typeface="+mn-lt"/>
              </a:rPr>
              <a:t>	</a:t>
            </a:r>
            <a:r>
              <a:rPr lang="fr-FR" altLang="fr-FR" sz="1600" dirty="0">
                <a:latin typeface="+mn-lt"/>
              </a:rPr>
              <a:t>Pendant la fin de leur période d’activité, les salariés concernés versent une cotisation à taux plein, mais bénéficient d ’une garantie décès minorée.</a:t>
            </a:r>
          </a:p>
          <a:p>
            <a:pPr algn="just" eaLnBrk="1" hangingPunct="1">
              <a:lnSpc>
                <a:spcPct val="90000"/>
              </a:lnSpc>
              <a:spcBef>
                <a:spcPct val="20000"/>
              </a:spcBef>
              <a:spcAft>
                <a:spcPct val="20000"/>
              </a:spcAft>
              <a:buFont typeface="Wingdings" panose="05000000000000000000" pitchFamily="2" charset="2"/>
              <a:buNone/>
              <a:defRPr/>
            </a:pPr>
            <a:r>
              <a:rPr lang="fr-FR" altLang="fr-FR" sz="1600" dirty="0">
                <a:latin typeface="+mn-lt"/>
              </a:rPr>
              <a:t>	A compter du départ à la retraite, les salariés concernés bénéficient d’une garantie décès, mais ne versent plus de cotisations.</a:t>
            </a:r>
          </a:p>
          <a:p>
            <a:pPr algn="just" eaLnBrk="1" hangingPunct="1">
              <a:lnSpc>
                <a:spcPct val="90000"/>
              </a:lnSpc>
              <a:spcBef>
                <a:spcPct val="20000"/>
              </a:spcBef>
              <a:spcAft>
                <a:spcPct val="20000"/>
              </a:spcAft>
              <a:buFont typeface="Wingdings" panose="05000000000000000000" pitchFamily="2" charset="2"/>
              <a:buNone/>
              <a:defRPr/>
            </a:pPr>
            <a:r>
              <a:rPr lang="fr-FR" altLang="fr-FR" sz="1600" dirty="0">
                <a:latin typeface="+mn-lt"/>
              </a:rPr>
              <a:t>	Le mécanisme de ce dispositif reposant sur un engagement différé, il convient de constituer une provision correspondant à la valeur actuelle probable au 31 décembre de l’engagement consistant au versement des capitaux futurs en cas de décès des salariés pendant la période post-activité. </a:t>
            </a:r>
          </a:p>
          <a:p>
            <a:pPr algn="just" eaLnBrk="1" hangingPunct="1">
              <a:lnSpc>
                <a:spcPct val="90000"/>
              </a:lnSpc>
              <a:spcBef>
                <a:spcPct val="20000"/>
              </a:spcBef>
              <a:spcAft>
                <a:spcPct val="20000"/>
              </a:spcAft>
              <a:buFont typeface="Wingdings" panose="05000000000000000000" pitchFamily="2" charset="2"/>
              <a:buNone/>
              <a:defRPr/>
            </a:pPr>
            <a:r>
              <a:rPr lang="fr-FR" altLang="fr-FR" sz="1600" dirty="0">
                <a:latin typeface="+mn-lt"/>
              </a:rPr>
              <a:t>	Le montant global de cette provision est la somme des provisions calculées tête par tête:</a:t>
            </a:r>
          </a:p>
          <a:p>
            <a:pPr algn="just" eaLnBrk="1" hangingPunct="1">
              <a:lnSpc>
                <a:spcPct val="90000"/>
              </a:lnSpc>
              <a:spcBef>
                <a:spcPct val="20000"/>
              </a:spcBef>
              <a:spcAft>
                <a:spcPct val="20000"/>
              </a:spcAft>
              <a:buFont typeface="Wingdings" panose="05000000000000000000" pitchFamily="2" charset="2"/>
              <a:buNone/>
              <a:defRPr/>
            </a:pPr>
            <a:r>
              <a:rPr lang="fr-FR" altLang="fr-FR" sz="1600" dirty="0">
                <a:latin typeface="+mn-lt"/>
              </a:rPr>
              <a:t>	- pour les salariés en activité</a:t>
            </a:r>
          </a:p>
          <a:p>
            <a:pPr algn="just" eaLnBrk="1" hangingPunct="1">
              <a:lnSpc>
                <a:spcPct val="90000"/>
              </a:lnSpc>
              <a:spcBef>
                <a:spcPct val="20000"/>
              </a:spcBef>
              <a:spcAft>
                <a:spcPct val="20000"/>
              </a:spcAft>
              <a:buFont typeface="Wingdings" panose="05000000000000000000" pitchFamily="2" charset="2"/>
              <a:buNone/>
              <a:defRPr/>
            </a:pPr>
            <a:r>
              <a:rPr lang="fr-FR" altLang="fr-FR" sz="1600" dirty="0">
                <a:latin typeface="+mn-lt"/>
              </a:rPr>
              <a:t>	- pour les retraités</a:t>
            </a:r>
          </a:p>
          <a:p>
            <a:pPr algn="just" eaLnBrk="1" hangingPunct="1">
              <a:lnSpc>
                <a:spcPct val="90000"/>
              </a:lnSpc>
              <a:spcBef>
                <a:spcPct val="20000"/>
              </a:spcBef>
              <a:spcAft>
                <a:spcPct val="20000"/>
              </a:spcAft>
              <a:buFont typeface="Wingdings" panose="05000000000000000000" pitchFamily="2" charset="2"/>
              <a:buNone/>
              <a:defRPr/>
            </a:pPr>
            <a:r>
              <a:rPr lang="fr-FR" altLang="fr-FR" sz="1600" dirty="0">
                <a:latin typeface="+mn-lt"/>
              </a:rPr>
              <a:t>	L’engagement étant différé pendant la période d’activité, la provision constituée pour les salariés en activité dépend entre autre de l’âge probable de départ en retraite, du montant et de la durée de la garantie.</a:t>
            </a:r>
          </a:p>
          <a:p>
            <a:pPr algn="just" eaLnBrk="1" hangingPunct="1">
              <a:lnSpc>
                <a:spcPct val="90000"/>
              </a:lnSpc>
              <a:spcBef>
                <a:spcPct val="20000"/>
              </a:spcBef>
              <a:spcAft>
                <a:spcPct val="20000"/>
              </a:spcAft>
              <a:buFont typeface="Wingdings" panose="05000000000000000000" pitchFamily="2" charset="2"/>
              <a:buNone/>
              <a:defRPr/>
            </a:pPr>
            <a:r>
              <a:rPr lang="fr-FR" altLang="fr-FR" sz="1600" dirty="0">
                <a:latin typeface="+mn-lt"/>
              </a:rPr>
              <a:t>	L’engagement étant temporaire pour les assurés retraités, la provision est fonction de la période d ’assurance restant à couvrir.</a:t>
            </a:r>
          </a:p>
          <a:p>
            <a:pPr algn="just" eaLnBrk="1" hangingPunct="1">
              <a:lnSpc>
                <a:spcPct val="90000"/>
              </a:lnSpc>
              <a:spcBef>
                <a:spcPct val="20000"/>
              </a:spcBef>
              <a:spcAft>
                <a:spcPct val="20000"/>
              </a:spcAft>
              <a:buFont typeface="Wingdings" panose="05000000000000000000" pitchFamily="2" charset="2"/>
              <a:buNone/>
              <a:defRPr/>
            </a:pPr>
            <a:r>
              <a:rPr lang="fr-FR" altLang="fr-FR" sz="1600" dirty="0">
                <a:latin typeface="+mn-lt"/>
              </a:rPr>
              <a:t>	Les provisions ainsi constituées sont utilisées pour couvrir les sinistres survenant pendant la période de garantie postérieure au départ en retraite.</a:t>
            </a:r>
          </a:p>
        </p:txBody>
      </p:sp>
      <p:sp>
        <p:nvSpPr>
          <p:cNvPr id="37893" name="Espace réservé du pied de page 2">
            <a:extLst>
              <a:ext uri="{FF2B5EF4-FFF2-40B4-BE49-F238E27FC236}">
                <a16:creationId xmlns:a16="http://schemas.microsoft.com/office/drawing/2014/main" xmlns="" id="{32D91B43-92BC-432F-B3B3-2F7DC8D6D0B8}"/>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6" name="Espace réservé du numéro de diapositive 2">
            <a:extLst>
              <a:ext uri="{FF2B5EF4-FFF2-40B4-BE49-F238E27FC236}">
                <a16:creationId xmlns:a16="http://schemas.microsoft.com/office/drawing/2014/main" xmlns="" id="{5BE3CF05-55BE-492B-86FB-9C931F82624A}"/>
              </a:ext>
            </a:extLst>
          </p:cNvPr>
          <p:cNvSpPr txBox="1">
            <a:spLocks noGrp="1"/>
          </p:cNvSpPr>
          <p:nvPr/>
        </p:nvSpPr>
        <p:spPr bwMode="auto">
          <a:xfrm>
            <a:off x="8099425" y="6443663"/>
            <a:ext cx="396875" cy="331787"/>
          </a:xfrm>
          <a:prstGeom prst="rect">
            <a:avLst/>
          </a:prstGeom>
          <a:noFill/>
        </p:spPr>
        <p:txBody>
          <a:bodyPr wrap="none" lIns="0" tIns="0" rIns="0" bIns="0" anchor="ctr" anchorCtr="1"/>
          <a:lstStyle/>
          <a:p>
            <a:pPr algn="ctr" eaLnBrk="1" hangingPunct="1">
              <a:defRPr/>
            </a:pPr>
            <a:fld id="{6D15F027-CBC0-48E9-85D4-61D88F3F9945}" type="slidenum">
              <a:rPr lang="fr-FR" altLang="fr-FR" sz="1200" b="1">
                <a:solidFill>
                  <a:schemeClr val="tx1">
                    <a:lumMod val="50000"/>
                    <a:lumOff val="50000"/>
                  </a:schemeClr>
                </a:solidFill>
              </a:rPr>
              <a:pPr algn="ctr" eaLnBrk="1" hangingPunct="1">
                <a:defRPr/>
              </a:pPr>
              <a:t>31</a:t>
            </a:fld>
            <a:endParaRPr lang="fr-FR" altLang="fr-FR" sz="1200" b="1">
              <a:solidFill>
                <a:schemeClr val="tx1">
                  <a:lumMod val="50000"/>
                  <a:lumOff val="50000"/>
                </a:schemeClr>
              </a:solidFill>
            </a:endParaRPr>
          </a:p>
        </p:txBody>
      </p:sp>
      <p:pic>
        <p:nvPicPr>
          <p:cNvPr id="9"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Espace réservé du texte 3">
            <a:extLst>
              <a:ext uri="{FF2B5EF4-FFF2-40B4-BE49-F238E27FC236}">
                <a16:creationId xmlns:a16="http://schemas.microsoft.com/office/drawing/2014/main" xmlns="" id="{9B9DBE8E-4E20-4037-95EB-CFB8D199072B}"/>
              </a:ext>
            </a:extLst>
          </p:cNvPr>
          <p:cNvSpPr txBox="1">
            <a:spLocks/>
          </p:cNvSpPr>
          <p:nvPr/>
        </p:nvSpPr>
        <p:spPr>
          <a:xfrm>
            <a:off x="309563" y="188640"/>
            <a:ext cx="8747125" cy="738664"/>
          </a:xfrm>
          <a:prstGeom prst="rect">
            <a:avLst/>
          </a:prstGeom>
        </p:spPr>
        <p:txBody>
          <a:bodyPr vert="horz" wrap="square" lIns="0" tIns="0" rIns="0" bIns="0" rtlCol="0" anchor="t" anchorCtr="0">
            <a:spAutoFit/>
          </a:bodyPr>
          <a:lstStyle>
            <a:lvl1pPr marL="341313" indent="-341313" algn="l" defTabSz="892175" rtl="0" eaLnBrk="0" fontAlgn="base" hangingPunct="0">
              <a:spcBef>
                <a:spcPct val="20000"/>
              </a:spcBef>
              <a:spcAft>
                <a:spcPct val="0"/>
              </a:spcAft>
              <a:buClr>
                <a:schemeClr val="bg1"/>
              </a:buClr>
              <a:buSzPct val="100000"/>
              <a:buChar char="•"/>
              <a:defRPr lang="fr-FR" sz="1600" b="1" kern="1200" cap="all" dirty="0">
                <a:solidFill>
                  <a:srgbClr val="FF4B33"/>
                </a:solidFill>
                <a:latin typeface="+mn-lt"/>
                <a:ea typeface="+mn-ea"/>
                <a:cs typeface="+mn-cs"/>
              </a:defRPr>
            </a:lvl1pPr>
            <a:lvl2pPr algn="l" defTabSz="684213" rtl="0" eaLnBrk="0" fontAlgn="base" hangingPunct="0">
              <a:spcBef>
                <a:spcPts val="600"/>
              </a:spcBef>
              <a:spcAft>
                <a:spcPct val="0"/>
              </a:spcAft>
              <a:buClr>
                <a:schemeClr val="bg1"/>
              </a:buClr>
              <a:buFont typeface="Arial" panose="020B0604020202020204" pitchFamily="34" charset="0"/>
              <a:defRPr lang="fr-FR" sz="1400" kern="1200" dirty="0">
                <a:solidFill>
                  <a:schemeClr val="tx1"/>
                </a:solidFill>
                <a:latin typeface="+mn-lt"/>
                <a:ea typeface="+mn-ea"/>
                <a:cs typeface="+mn-cs"/>
              </a:defRPr>
            </a:lvl2pPr>
            <a:lvl3pPr algn="l" defTabSz="684213" rtl="0" eaLnBrk="0" fontAlgn="base" hangingPunct="0">
              <a:spcBef>
                <a:spcPts val="600"/>
              </a:spcBef>
              <a:spcAft>
                <a:spcPct val="0"/>
              </a:spcAft>
              <a:buClr>
                <a:schemeClr val="tx2"/>
              </a:buClr>
              <a:buFont typeface="Arial" panose="020B0604020202020204" pitchFamily="34" charset="0"/>
              <a:defRPr lang="fr-FR" sz="1400" kern="1200" dirty="0">
                <a:solidFill>
                  <a:schemeClr val="tx1"/>
                </a:solidFill>
                <a:latin typeface="+mn-lt"/>
                <a:ea typeface="+mn-ea"/>
                <a:cs typeface="+mn-cs"/>
              </a:defRPr>
            </a:lvl3pPr>
            <a:lvl4pPr algn="l" defTabSz="684213" rtl="0" eaLnBrk="0" fontAlgn="base" hangingPunct="0">
              <a:spcBef>
                <a:spcPts val="600"/>
              </a:spcBef>
              <a:spcAft>
                <a:spcPct val="0"/>
              </a:spcAft>
              <a:buFont typeface="Arial" panose="020B0604020202020204" pitchFamily="34" charset="0"/>
              <a:defRPr lang="fr-FR" sz="1400" kern="1200" dirty="0">
                <a:solidFill>
                  <a:schemeClr val="tx1"/>
                </a:solidFill>
                <a:latin typeface="+mn-lt"/>
                <a:ea typeface="+mn-ea"/>
                <a:cs typeface="+mn-cs"/>
              </a:defRPr>
            </a:lvl4pPr>
            <a:lvl5pPr algn="l" defTabSz="684213" rtl="0" eaLnBrk="0" fontAlgn="base" hangingPunct="0">
              <a:spcBef>
                <a:spcPts val="600"/>
              </a:spcBef>
              <a:spcAft>
                <a:spcPct val="0"/>
              </a:spcAft>
              <a:buClr>
                <a:schemeClr val="tx1"/>
              </a:buClr>
              <a:buFont typeface="Arial" panose="020B0604020202020204" pitchFamily="34" charset="0"/>
              <a:defRPr lang="fr-FR" sz="1400" kern="1200" dirty="0">
                <a:solidFill>
                  <a:schemeClr val="tx1"/>
                </a:solidFill>
                <a:latin typeface="+mn-lt"/>
                <a:ea typeface="+mn-ea"/>
                <a:cs typeface="+mn-cs"/>
              </a:defRPr>
            </a:lvl5pPr>
            <a:lvl6pPr marL="1452471"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6pPr>
            <a:lvl7pPr marL="1909643"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7pPr>
            <a:lvl8pPr marL="2366814"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8pPr>
            <a:lvl9pPr marL="2823985"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9pPr>
          </a:lstStyle>
          <a:p>
            <a:pPr>
              <a:defRPr/>
            </a:pPr>
            <a:r>
              <a:rPr lang="fr-FR" sz="2400"/>
              <a:t>Garantie  Décès  Post  Activité FERMéE A LA VENTE a FIN MARS 2013</a:t>
            </a: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6">
            <a:extLst>
              <a:ext uri="{FF2B5EF4-FFF2-40B4-BE49-F238E27FC236}">
                <a16:creationId xmlns:a16="http://schemas.microsoft.com/office/drawing/2014/main" xmlns="" id="{6AB18C12-B9A5-4B4C-8827-E4444C04D7B8}"/>
              </a:ext>
            </a:extLst>
          </p:cNvPr>
          <p:cNvSpPr>
            <a:spLocks noChangeArrowheads="1"/>
          </p:cNvSpPr>
          <p:nvPr/>
        </p:nvSpPr>
        <p:spPr bwMode="auto">
          <a:xfrm>
            <a:off x="738188" y="1285875"/>
            <a:ext cx="8679308" cy="24683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lnSpc>
                <a:spcPct val="85000"/>
              </a:lnSpc>
              <a:spcBef>
                <a:spcPct val="80000"/>
              </a:spcBef>
              <a:buClr>
                <a:srgbClr val="FF4B33"/>
              </a:buClr>
              <a:buSzPct val="80000"/>
              <a:buFont typeface="Wingdings" panose="05000000000000000000" pitchFamily="2" charset="2"/>
              <a:buChar char="Ø"/>
              <a:defRPr/>
            </a:pPr>
            <a:r>
              <a:rPr lang="fr-FR" altLang="fr-FR" sz="1600" b="1" dirty="0">
                <a:latin typeface="+mn-lt"/>
              </a:rPr>
              <a:t>Actualisation de méthode de calcul :</a:t>
            </a:r>
          </a:p>
          <a:p>
            <a:pPr eaLnBrk="1" hangingPunct="1">
              <a:spcBef>
                <a:spcPct val="80000"/>
              </a:spcBef>
              <a:buClr>
                <a:schemeClr val="hlink"/>
              </a:buClr>
              <a:buSzPct val="80000"/>
              <a:buFont typeface="Wingdings" panose="05000000000000000000" pitchFamily="2" charset="2"/>
              <a:buNone/>
              <a:defRPr/>
            </a:pPr>
            <a:r>
              <a:rPr lang="fr-FR" altLang="fr-FR" sz="1600" b="1" dirty="0">
                <a:latin typeface="+mn-lt"/>
              </a:rPr>
              <a:t>	</a:t>
            </a:r>
            <a:r>
              <a:rPr lang="fr-FR" altLang="fr-FR" sz="1600" dirty="0">
                <a:latin typeface="+mn-lt"/>
              </a:rPr>
              <a:t>Suite aux recommandations des commissaires aux comptes, au regard des évolutions règlementaires, la méthode de calcul a été améliorée.</a:t>
            </a:r>
          </a:p>
          <a:p>
            <a:pPr eaLnBrk="1" hangingPunct="1">
              <a:spcBef>
                <a:spcPct val="80000"/>
              </a:spcBef>
              <a:buClr>
                <a:schemeClr val="hlink"/>
              </a:buClr>
              <a:buSzPct val="80000"/>
              <a:buFont typeface="Wingdings" panose="05000000000000000000" pitchFamily="2" charset="2"/>
              <a:buNone/>
              <a:defRPr/>
            </a:pPr>
            <a:r>
              <a:rPr lang="fr-FR" altLang="fr-FR" sz="1600" dirty="0">
                <a:latin typeface="+mn-lt"/>
              </a:rPr>
              <a:t>	Hypothèses prises :</a:t>
            </a:r>
          </a:p>
          <a:p>
            <a:pPr lvl="1" eaLnBrk="1" hangingPunct="1">
              <a:spcBef>
                <a:spcPct val="40000"/>
              </a:spcBef>
              <a:buClr>
                <a:srgbClr val="FF4B33"/>
              </a:buClr>
              <a:buFont typeface="Wingdings" panose="05000000000000000000" pitchFamily="2" charset="2"/>
              <a:buChar char="Ä"/>
              <a:defRPr/>
            </a:pPr>
            <a:r>
              <a:rPr lang="fr-FR" altLang="fr-FR" sz="1600" dirty="0">
                <a:latin typeface="+mn-lt"/>
              </a:rPr>
              <a:t>Calcul par différence des valeurs actuelles probables </a:t>
            </a:r>
          </a:p>
          <a:p>
            <a:pPr lvl="1" eaLnBrk="1" hangingPunct="1">
              <a:spcBef>
                <a:spcPct val="40000"/>
              </a:spcBef>
              <a:buClr>
                <a:srgbClr val="FF4B33"/>
              </a:buClr>
              <a:buFont typeface="Wingdings" panose="05000000000000000000" pitchFamily="2" charset="2"/>
              <a:buChar char="Ä"/>
              <a:defRPr/>
            </a:pPr>
            <a:r>
              <a:rPr lang="fr-FR" altLang="fr-FR" sz="1600" dirty="0">
                <a:latin typeface="+mn-lt"/>
              </a:rPr>
              <a:t>Prise en compte d’un taux technique égal à 60% du TME, soit  0.02 % au 31.12.2020</a:t>
            </a:r>
          </a:p>
          <a:p>
            <a:pPr lvl="1" eaLnBrk="1" hangingPunct="1">
              <a:spcBef>
                <a:spcPct val="40000"/>
              </a:spcBef>
              <a:buClr>
                <a:srgbClr val="FF4B33"/>
              </a:buClr>
              <a:buFont typeface="Wingdings" panose="05000000000000000000" pitchFamily="2" charset="2"/>
              <a:buChar char="Ä"/>
              <a:defRPr/>
            </a:pPr>
            <a:r>
              <a:rPr lang="fr-FR" altLang="fr-FR" sz="1600" dirty="0">
                <a:latin typeface="+mn-lt"/>
              </a:rPr>
              <a:t>Prise en compte des tables de mortalité : TH 00-02 et TF 00-02</a:t>
            </a:r>
          </a:p>
        </p:txBody>
      </p:sp>
      <p:sp>
        <p:nvSpPr>
          <p:cNvPr id="38916" name="Espace réservé du pied de page 2">
            <a:extLst>
              <a:ext uri="{FF2B5EF4-FFF2-40B4-BE49-F238E27FC236}">
                <a16:creationId xmlns:a16="http://schemas.microsoft.com/office/drawing/2014/main" xmlns="" id="{22B493FA-2949-4567-AE6B-D41D11A3DDB0}"/>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6" name="Espace réservé du numéro de diapositive 2">
            <a:extLst>
              <a:ext uri="{FF2B5EF4-FFF2-40B4-BE49-F238E27FC236}">
                <a16:creationId xmlns:a16="http://schemas.microsoft.com/office/drawing/2014/main" xmlns="" id="{9DA74930-41C2-4E16-9F5C-FEB1B740866D}"/>
              </a:ext>
            </a:extLst>
          </p:cNvPr>
          <p:cNvSpPr>
            <a:spLocks noGrp="1"/>
          </p:cNvSpPr>
          <p:nvPr>
            <p:ph type="sldNum" sz="quarter" idx="11"/>
          </p:nvPr>
        </p:nvSpPr>
        <p:spPr/>
        <p:txBody>
          <a:bodyPr/>
          <a:lstStyle/>
          <a:p>
            <a:pPr>
              <a:defRPr/>
            </a:pPr>
            <a:fld id="{2A6C8A99-7677-444D-9962-13117926EAC5}" type="slidenum">
              <a:rPr lang="fr-FR" altLang="fr-FR"/>
              <a:pPr>
                <a:defRPr/>
              </a:pPr>
              <a:t>32</a:t>
            </a:fld>
            <a:endParaRPr lang="fr-FR" altLang="fr-FR"/>
          </a:p>
        </p:txBody>
      </p:sp>
      <p:pic>
        <p:nvPicPr>
          <p:cNvPr id="7"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Espace réservé du texte 3">
            <a:extLst>
              <a:ext uri="{FF2B5EF4-FFF2-40B4-BE49-F238E27FC236}">
                <a16:creationId xmlns:a16="http://schemas.microsoft.com/office/drawing/2014/main" xmlns="" id="{9B9DBE8E-4E20-4037-95EB-CFB8D199072B}"/>
              </a:ext>
            </a:extLst>
          </p:cNvPr>
          <p:cNvSpPr txBox="1">
            <a:spLocks/>
          </p:cNvSpPr>
          <p:nvPr/>
        </p:nvSpPr>
        <p:spPr>
          <a:xfrm>
            <a:off x="309563" y="188640"/>
            <a:ext cx="8747125" cy="738664"/>
          </a:xfrm>
          <a:prstGeom prst="rect">
            <a:avLst/>
          </a:prstGeom>
        </p:spPr>
        <p:txBody>
          <a:bodyPr vert="horz" wrap="square" lIns="0" tIns="0" rIns="0" bIns="0" rtlCol="0" anchor="t" anchorCtr="0">
            <a:spAutoFit/>
          </a:bodyPr>
          <a:lstStyle>
            <a:lvl1pPr marL="341313" indent="-341313" algn="l" defTabSz="892175" rtl="0" eaLnBrk="0" fontAlgn="base" hangingPunct="0">
              <a:spcBef>
                <a:spcPct val="20000"/>
              </a:spcBef>
              <a:spcAft>
                <a:spcPct val="0"/>
              </a:spcAft>
              <a:buClr>
                <a:schemeClr val="bg1"/>
              </a:buClr>
              <a:buSzPct val="100000"/>
              <a:buChar char="•"/>
              <a:defRPr lang="fr-FR" sz="1600" b="1" kern="1200" cap="all" dirty="0">
                <a:solidFill>
                  <a:srgbClr val="FF4B33"/>
                </a:solidFill>
                <a:latin typeface="+mn-lt"/>
                <a:ea typeface="+mn-ea"/>
                <a:cs typeface="+mn-cs"/>
              </a:defRPr>
            </a:lvl1pPr>
            <a:lvl2pPr algn="l" defTabSz="684213" rtl="0" eaLnBrk="0" fontAlgn="base" hangingPunct="0">
              <a:spcBef>
                <a:spcPts val="600"/>
              </a:spcBef>
              <a:spcAft>
                <a:spcPct val="0"/>
              </a:spcAft>
              <a:buClr>
                <a:schemeClr val="bg1"/>
              </a:buClr>
              <a:buFont typeface="Arial" panose="020B0604020202020204" pitchFamily="34" charset="0"/>
              <a:defRPr lang="fr-FR" sz="1400" kern="1200" dirty="0">
                <a:solidFill>
                  <a:schemeClr val="tx1"/>
                </a:solidFill>
                <a:latin typeface="+mn-lt"/>
                <a:ea typeface="+mn-ea"/>
                <a:cs typeface="+mn-cs"/>
              </a:defRPr>
            </a:lvl2pPr>
            <a:lvl3pPr algn="l" defTabSz="684213" rtl="0" eaLnBrk="0" fontAlgn="base" hangingPunct="0">
              <a:spcBef>
                <a:spcPts val="600"/>
              </a:spcBef>
              <a:spcAft>
                <a:spcPct val="0"/>
              </a:spcAft>
              <a:buClr>
                <a:schemeClr val="tx2"/>
              </a:buClr>
              <a:buFont typeface="Arial" panose="020B0604020202020204" pitchFamily="34" charset="0"/>
              <a:defRPr lang="fr-FR" sz="1400" kern="1200" dirty="0">
                <a:solidFill>
                  <a:schemeClr val="tx1"/>
                </a:solidFill>
                <a:latin typeface="+mn-lt"/>
                <a:ea typeface="+mn-ea"/>
                <a:cs typeface="+mn-cs"/>
              </a:defRPr>
            </a:lvl3pPr>
            <a:lvl4pPr algn="l" defTabSz="684213" rtl="0" eaLnBrk="0" fontAlgn="base" hangingPunct="0">
              <a:spcBef>
                <a:spcPts val="600"/>
              </a:spcBef>
              <a:spcAft>
                <a:spcPct val="0"/>
              </a:spcAft>
              <a:buFont typeface="Arial" panose="020B0604020202020204" pitchFamily="34" charset="0"/>
              <a:defRPr lang="fr-FR" sz="1400" kern="1200" dirty="0">
                <a:solidFill>
                  <a:schemeClr val="tx1"/>
                </a:solidFill>
                <a:latin typeface="+mn-lt"/>
                <a:ea typeface="+mn-ea"/>
                <a:cs typeface="+mn-cs"/>
              </a:defRPr>
            </a:lvl4pPr>
            <a:lvl5pPr algn="l" defTabSz="684213" rtl="0" eaLnBrk="0" fontAlgn="base" hangingPunct="0">
              <a:spcBef>
                <a:spcPts val="600"/>
              </a:spcBef>
              <a:spcAft>
                <a:spcPct val="0"/>
              </a:spcAft>
              <a:buClr>
                <a:schemeClr val="tx1"/>
              </a:buClr>
              <a:buFont typeface="Arial" panose="020B0604020202020204" pitchFamily="34" charset="0"/>
              <a:defRPr lang="fr-FR" sz="1400" kern="1200" dirty="0">
                <a:solidFill>
                  <a:schemeClr val="tx1"/>
                </a:solidFill>
                <a:latin typeface="+mn-lt"/>
                <a:ea typeface="+mn-ea"/>
                <a:cs typeface="+mn-cs"/>
              </a:defRPr>
            </a:lvl5pPr>
            <a:lvl6pPr marL="1452471"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6pPr>
            <a:lvl7pPr marL="1909643"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7pPr>
            <a:lvl8pPr marL="2366814"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8pPr>
            <a:lvl9pPr marL="2823985"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9pPr>
          </a:lstStyle>
          <a:p>
            <a:pPr>
              <a:defRPr/>
            </a:pPr>
            <a:r>
              <a:rPr lang="fr-FR" sz="2400"/>
              <a:t>Garantie  Décès  Post  Activité FERMéE A LA VENTE a FIN MARS 2013</a:t>
            </a: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xmlns="" id="{9EC9E3A2-860E-4F31-9720-EAF53D488FD5}"/>
              </a:ext>
            </a:extLst>
          </p:cNvPr>
          <p:cNvPicPr>
            <a:picLocks noChangeAspect="1"/>
          </p:cNvPicPr>
          <p:nvPr/>
        </p:nvPicPr>
        <p:blipFill>
          <a:blip r:embed="rId2"/>
          <a:stretch>
            <a:fillRect/>
          </a:stretch>
        </p:blipFill>
        <p:spPr>
          <a:xfrm>
            <a:off x="560388" y="1069330"/>
            <a:ext cx="8204893" cy="5432801"/>
          </a:xfrm>
          <a:prstGeom prst="rect">
            <a:avLst/>
          </a:prstGeom>
        </p:spPr>
      </p:pic>
      <p:sp>
        <p:nvSpPr>
          <p:cNvPr id="93186" name="TITRE">
            <a:extLst>
              <a:ext uri="{FF2B5EF4-FFF2-40B4-BE49-F238E27FC236}">
                <a16:creationId xmlns:a16="http://schemas.microsoft.com/office/drawing/2014/main" xmlns="" id="{0B294168-B634-4B8A-927D-29B6DD0CC2D2}"/>
              </a:ext>
            </a:extLst>
          </p:cNvPr>
          <p:cNvSpPr>
            <a:spLocks noGrp="1"/>
          </p:cNvSpPr>
          <p:nvPr>
            <p:ph type="title"/>
          </p:nvPr>
        </p:nvSpPr>
        <p:spPr>
          <a:xfrm>
            <a:off x="428625" y="115888"/>
            <a:ext cx="2878138" cy="442912"/>
          </a:xfrm>
          <a:ln>
            <a:miter lim="800000"/>
            <a:headEnd/>
            <a:tailEnd/>
          </a:ln>
        </p:spPr>
        <p:txBody>
          <a:bodyPr wrap="none" lIns="91434" tIns="45718" rIns="91434" bIns="45718" rtlCol="0"/>
          <a:lstStyle/>
          <a:p>
            <a:pPr defTabSz="685783" eaLnBrk="1" hangingPunct="1">
              <a:defRPr/>
            </a:pPr>
            <a:r>
              <a:rPr sz="3200">
                <a:solidFill>
                  <a:srgbClr val="969696"/>
                </a:solidFill>
                <a:ea typeface="+mn-ea"/>
              </a:rPr>
              <a:t>PREVOYANCE</a:t>
            </a:r>
          </a:p>
        </p:txBody>
      </p:sp>
      <p:sp>
        <p:nvSpPr>
          <p:cNvPr id="93187" name="SOUS_TITRE">
            <a:extLst>
              <a:ext uri="{FF2B5EF4-FFF2-40B4-BE49-F238E27FC236}">
                <a16:creationId xmlns:a16="http://schemas.microsoft.com/office/drawing/2014/main" xmlns="" id="{A194F987-D465-4029-98F8-F203E7399042}"/>
              </a:ext>
            </a:extLst>
          </p:cNvPr>
          <p:cNvSpPr>
            <a:spLocks noGrp="1"/>
          </p:cNvSpPr>
          <p:nvPr>
            <p:ph type="body" sz="quarter" idx="4294967295"/>
          </p:nvPr>
        </p:nvSpPr>
        <p:spPr bwMode="auto">
          <a:xfrm>
            <a:off x="3584575" y="215900"/>
            <a:ext cx="3455988" cy="323850"/>
          </a:xfrm>
          <a:ln>
            <a:miter lim="800000"/>
            <a:headEnd/>
            <a:tailEnd/>
          </a:ln>
        </p:spPr>
        <p:txBody>
          <a:bodyPr lIns="91434" tIns="45718" rIns="91434" anchor="b"/>
          <a:lstStyle/>
          <a:p>
            <a:pPr>
              <a:buFontTx/>
              <a:buNone/>
              <a:defRPr/>
            </a:pPr>
            <a:r>
              <a:rPr sz="1800"/>
              <a:t>Comptes de résultats</a:t>
            </a:r>
          </a:p>
        </p:txBody>
      </p:sp>
      <p:sp>
        <p:nvSpPr>
          <p:cNvPr id="25607" name="SOUS_TITRE_1">
            <a:extLst>
              <a:ext uri="{FF2B5EF4-FFF2-40B4-BE49-F238E27FC236}">
                <a16:creationId xmlns:a16="http://schemas.microsoft.com/office/drawing/2014/main" xmlns="" id="{23609CF1-2129-452E-A7DE-4735E146A302}"/>
              </a:ext>
            </a:extLst>
          </p:cNvPr>
          <p:cNvSpPr>
            <a:spLocks noGrp="1"/>
          </p:cNvSpPr>
          <p:nvPr>
            <p:ph type="body" sz="quarter" idx="4294967295"/>
          </p:nvPr>
        </p:nvSpPr>
        <p:spPr bwMode="auto">
          <a:xfrm>
            <a:off x="560388" y="654050"/>
            <a:ext cx="5942012" cy="346075"/>
          </a:xfrm>
          <a:solidFill>
            <a:srgbClr val="FF4B33"/>
          </a:solidFill>
        </p:spPr>
        <p:txBody>
          <a:bodyPr lIns="91434" tIns="45718" rIns="91434" bIns="45718" anchor="ctr">
            <a:noAutofit/>
          </a:bodyPr>
          <a:lstStyle/>
          <a:p>
            <a:pPr>
              <a:buFontTx/>
              <a:buNone/>
              <a:defRPr/>
            </a:pPr>
            <a:r>
              <a:rPr sz="1400">
                <a:solidFill>
                  <a:srgbClr val="FFFFFF"/>
                </a:solidFill>
              </a:rPr>
              <a:t>GARANTIE  DECES  POST  ACTIVITES </a:t>
            </a:r>
          </a:p>
        </p:txBody>
      </p:sp>
      <p:sp>
        <p:nvSpPr>
          <p:cNvPr id="39941" name="Espace réservé du pied de page 2">
            <a:extLst>
              <a:ext uri="{FF2B5EF4-FFF2-40B4-BE49-F238E27FC236}">
                <a16:creationId xmlns:a16="http://schemas.microsoft.com/office/drawing/2014/main" xmlns="" id="{2D0F0678-4B93-4F59-9C21-73CFF89E986D}"/>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9" name="Espace réservé du numéro de diapositive 2">
            <a:extLst>
              <a:ext uri="{FF2B5EF4-FFF2-40B4-BE49-F238E27FC236}">
                <a16:creationId xmlns:a16="http://schemas.microsoft.com/office/drawing/2014/main" xmlns="" id="{7CDDBA77-E0A5-41FD-893B-C3316A170D18}"/>
              </a:ext>
            </a:extLst>
          </p:cNvPr>
          <p:cNvSpPr>
            <a:spLocks noGrp="1"/>
          </p:cNvSpPr>
          <p:nvPr>
            <p:ph type="sldNum" sz="quarter" idx="11"/>
          </p:nvPr>
        </p:nvSpPr>
        <p:spPr/>
        <p:txBody>
          <a:bodyPr/>
          <a:lstStyle/>
          <a:p>
            <a:pPr>
              <a:defRPr/>
            </a:pPr>
            <a:fld id="{1580DD25-4D6E-4AE0-9AC6-260E8A66C7AA}" type="slidenum">
              <a:rPr lang="fr-FR" altLang="fr-FR"/>
              <a:pPr>
                <a:defRPr/>
              </a:pPr>
              <a:t>33</a:t>
            </a:fld>
            <a:endParaRPr lang="fr-FR" altLang="fr-FR"/>
          </a:p>
        </p:txBody>
      </p:sp>
      <p:sp>
        <p:nvSpPr>
          <p:cNvPr id="39944" name="ZoneTexte 1">
            <a:extLst>
              <a:ext uri="{FF2B5EF4-FFF2-40B4-BE49-F238E27FC236}">
                <a16:creationId xmlns:a16="http://schemas.microsoft.com/office/drawing/2014/main" xmlns="" id="{BDCB49A8-AD50-4570-B0F1-58189549E740}"/>
              </a:ext>
            </a:extLst>
          </p:cNvPr>
          <p:cNvSpPr txBox="1">
            <a:spLocks noChangeArrowheads="1"/>
          </p:cNvSpPr>
          <p:nvPr/>
        </p:nvSpPr>
        <p:spPr bwMode="auto">
          <a:xfrm>
            <a:off x="3141663" y="5208588"/>
            <a:ext cx="6219825"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fr-FR" altLang="fr-FR" sz="1600" dirty="0">
                <a:solidFill>
                  <a:srgbClr val="FF4B33"/>
                </a:solidFill>
                <a:latin typeface="+mn-lt"/>
                <a:ea typeface="Arial Unicode MS" pitchFamily="34" charset="-128"/>
                <a:cs typeface="Arial Unicode MS" pitchFamily="34" charset="-128"/>
              </a:rPr>
              <a:t>6 146 183 € </a:t>
            </a:r>
            <a:r>
              <a:rPr lang="fr-FR" altLang="fr-FR" sz="1400" dirty="0"/>
              <a:t>de capitaux décès ont été versés pour 183 assurés depuis 2006.</a:t>
            </a:r>
          </a:p>
          <a:p>
            <a:r>
              <a:rPr lang="fr-FR" altLang="fr-FR" sz="1400" dirty="0"/>
              <a:t>1 148 assurés sont encore bénéficiaires de cette garantie, représentant un montant de provisions mathématiques estimé à </a:t>
            </a:r>
            <a:r>
              <a:rPr lang="fr-FR" altLang="fr-FR" sz="1600" dirty="0">
                <a:solidFill>
                  <a:srgbClr val="FF4B33"/>
                </a:solidFill>
                <a:latin typeface="+mn-lt"/>
                <a:ea typeface="Arial Unicode MS" pitchFamily="34" charset="-128"/>
                <a:cs typeface="Arial Unicode MS" pitchFamily="34" charset="-128"/>
              </a:rPr>
              <a:t>1 767 718€</a:t>
            </a:r>
            <a:r>
              <a:rPr lang="fr-FR" altLang="fr-FR" sz="1600" dirty="0">
                <a:latin typeface="+mn-lt"/>
                <a:ea typeface="Arial Unicode MS" pitchFamily="34" charset="-128"/>
                <a:cs typeface="Arial Unicode MS" pitchFamily="34" charset="-128"/>
              </a:rPr>
              <a:t>.</a:t>
            </a:r>
          </a:p>
        </p:txBody>
      </p:sp>
      <p:pic>
        <p:nvPicPr>
          <p:cNvPr id="10" name="Image 1">
            <a:extLst>
              <a:ext uri="{FF2B5EF4-FFF2-40B4-BE49-F238E27FC236}">
                <a16:creationId xmlns:a16="http://schemas.microsoft.com/office/drawing/2014/main" xmlns="" id="{8F4BD694-DDB9-4752-9ED6-B375A40C2CA4}"/>
              </a:ext>
            </a:extLst>
          </p:cNvPr>
          <p:cNvPicPr>
            <a:picLocks noChangeAspect="1"/>
          </p:cNvPicPr>
          <p:nvPr/>
        </p:nvPicPr>
        <p:blipFill>
          <a:blip r:embed="rId3" cstate="hqprint">
            <a:extLst>
              <a:ext uri="{28A0092B-C50C-407E-A947-70E740481C1C}">
                <a14:useLocalDpi xmlns:a14="http://schemas.microsoft.com/office/drawing/2010/main" xmlns=""/>
              </a:ext>
            </a:extLst>
          </a:blip>
          <a:srcRect/>
          <a:stretch>
            <a:fillRect/>
          </a:stretch>
        </p:blipFill>
        <p:spPr bwMode="auto">
          <a:xfrm>
            <a:off x="272479" y="6502131"/>
            <a:ext cx="1110617" cy="3662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xmlns="" id="{2694FCEA-A30D-3B42-8355-6293A960B119}"/>
              </a:ext>
            </a:extLst>
          </p:cNvPr>
          <p:cNvSpPr txBox="1">
            <a:spLocks/>
          </p:cNvSpPr>
          <p:nvPr/>
        </p:nvSpPr>
        <p:spPr>
          <a:xfrm>
            <a:off x="182602" y="2370081"/>
            <a:ext cx="9533057" cy="829202"/>
          </a:xfrm>
          <a:prstGeom prst="rect">
            <a:avLst/>
          </a:prstGeom>
        </p:spPr>
        <p:txBody>
          <a:bodyPr/>
          <a:lstStyle>
            <a:lvl1pPr algn="l" defTabSz="914400" rtl="0" eaLnBrk="1" latinLnBrk="0" hangingPunct="1">
              <a:lnSpc>
                <a:spcPct val="90000"/>
              </a:lnSpc>
              <a:spcBef>
                <a:spcPct val="0"/>
              </a:spcBef>
              <a:buNone/>
              <a:defRPr sz="3000" b="1" kern="1200">
                <a:solidFill>
                  <a:schemeClr val="accent1"/>
                </a:solidFill>
                <a:latin typeface="+mj-lt"/>
                <a:ea typeface="+mj-ea"/>
                <a:cs typeface="+mj-cs"/>
              </a:defRPr>
            </a:lvl1pPr>
          </a:lstStyle>
          <a:p>
            <a:pPr algn="ctr" defTabSz="742950" fontAlgn="auto">
              <a:spcAft>
                <a:spcPts val="0"/>
              </a:spcAft>
              <a:defRPr/>
            </a:pPr>
            <a:r>
              <a:rPr lang="fr-FR" sz="5850" dirty="0">
                <a:solidFill>
                  <a:srgbClr val="FF4B33"/>
                </a:solidFill>
                <a:latin typeface="Arial" panose="020B0604020202020204"/>
              </a:rPr>
              <a:t>merci !</a:t>
            </a:r>
          </a:p>
        </p:txBody>
      </p:sp>
      <p:pic>
        <p:nvPicPr>
          <p:cNvPr id="2" name="Image 1"/>
          <p:cNvPicPr>
            <a:picLocks noChangeAspect="1"/>
          </p:cNvPicPr>
          <p:nvPr/>
        </p:nvPicPr>
        <p:blipFill rotWithShape="1">
          <a:blip r:embed="rId3" cstate="print">
            <a:extLst>
              <a:ext uri="{28A0092B-C50C-407E-A947-70E740481C1C}">
                <a14:useLocalDpi xmlns:a14="http://schemas.microsoft.com/office/drawing/2010/main" xmlns=""/>
              </a:ext>
            </a:extLst>
          </a:blip>
          <a:srcRect/>
          <a:stretch/>
        </p:blipFill>
        <p:spPr>
          <a:xfrm>
            <a:off x="3872880" y="3573016"/>
            <a:ext cx="1944216" cy="1744809"/>
          </a:xfrm>
          <a:prstGeom prst="rect">
            <a:avLst/>
          </a:prstGeom>
        </p:spPr>
      </p:pic>
    </p:spTree>
    <p:extLst>
      <p:ext uri="{BB962C8B-B14F-4D97-AF65-F5344CB8AC3E}">
        <p14:creationId xmlns:p14="http://schemas.microsoft.com/office/powerpoint/2010/main" xmlns="" val="29918740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pied de page 1">
            <a:extLst>
              <a:ext uri="{FF2B5EF4-FFF2-40B4-BE49-F238E27FC236}">
                <a16:creationId xmlns:a16="http://schemas.microsoft.com/office/drawing/2014/main" xmlns="" id="{A34CEB46-7026-4BC5-B86E-7183F63E20D7}"/>
              </a:ext>
            </a:extLst>
          </p:cNvPr>
          <p:cNvSpPr>
            <a:spLocks noGrp="1"/>
          </p:cNvSpPr>
          <p:nvPr>
            <p:ph type="ftr" sz="quarter" idx="10"/>
          </p:nvPr>
        </p:nvSpPr>
        <p:spPr>
          <a:noFill/>
        </p:spPr>
        <p:txBody>
          <a:bodyPr/>
          <a:lstStyle/>
          <a:p>
            <a:r>
              <a:rPr lang="fr-FR" altLang="fr-FR" dirty="0"/>
              <a:t>RESULTATS 2020  -  SOCIETE GENERALE</a:t>
            </a:r>
          </a:p>
        </p:txBody>
      </p:sp>
      <p:sp>
        <p:nvSpPr>
          <p:cNvPr id="3" name="Espace réservé du numéro de diapositive 2">
            <a:extLst>
              <a:ext uri="{FF2B5EF4-FFF2-40B4-BE49-F238E27FC236}">
                <a16:creationId xmlns:a16="http://schemas.microsoft.com/office/drawing/2014/main" xmlns="" id="{53644D31-0E02-47AA-A997-1E26A0F94BE8}"/>
              </a:ext>
            </a:extLst>
          </p:cNvPr>
          <p:cNvSpPr>
            <a:spLocks noGrp="1"/>
          </p:cNvSpPr>
          <p:nvPr>
            <p:ph type="sldNum" sz="quarter" idx="11"/>
          </p:nvPr>
        </p:nvSpPr>
        <p:spPr/>
        <p:txBody>
          <a:bodyPr/>
          <a:lstStyle/>
          <a:p>
            <a:pPr>
              <a:defRPr/>
            </a:pPr>
            <a:fld id="{0F8F1239-DC0A-48DF-AFCC-0C5076AD29BE}" type="slidenum">
              <a:rPr lang="fr-FR" altLang="fr-FR" smtClean="0"/>
              <a:pPr>
                <a:defRPr/>
              </a:pPr>
              <a:t>3</a:t>
            </a:fld>
            <a:endParaRPr lang="fr-FR" altLang="fr-FR" dirty="0"/>
          </a:p>
        </p:txBody>
      </p:sp>
      <p:sp>
        <p:nvSpPr>
          <p:cNvPr id="11268" name="Titre 3">
            <a:extLst>
              <a:ext uri="{FF2B5EF4-FFF2-40B4-BE49-F238E27FC236}">
                <a16:creationId xmlns:a16="http://schemas.microsoft.com/office/drawing/2014/main" xmlns="" id="{7422DB2A-AF4B-42BE-BFC1-718D9749737F}"/>
              </a:ext>
            </a:extLst>
          </p:cNvPr>
          <p:cNvSpPr>
            <a:spLocks noGrp="1"/>
          </p:cNvSpPr>
          <p:nvPr>
            <p:ph type="title"/>
          </p:nvPr>
        </p:nvSpPr>
        <p:spPr>
          <a:xfrm>
            <a:off x="416496" y="404664"/>
            <a:ext cx="8780462" cy="415498"/>
          </a:xfrm>
        </p:spPr>
        <p:txBody>
          <a:bodyPr/>
          <a:lstStyle/>
          <a:p>
            <a:pPr eaLnBrk="1" hangingPunct="1"/>
            <a:r>
              <a:rPr altLang="fr-FR" dirty="0">
                <a:solidFill>
                  <a:schemeClr val="bg1">
                    <a:lumMod val="50000"/>
                  </a:schemeClr>
                </a:solidFill>
              </a:rPr>
              <a:t>CALCUL DES PROVISIONS MATHEMATIQUES</a:t>
            </a:r>
          </a:p>
        </p:txBody>
      </p:sp>
      <p:sp>
        <p:nvSpPr>
          <p:cNvPr id="11269" name="Titre 1">
            <a:extLst>
              <a:ext uri="{FF2B5EF4-FFF2-40B4-BE49-F238E27FC236}">
                <a16:creationId xmlns:a16="http://schemas.microsoft.com/office/drawing/2014/main" xmlns="" id="{472C2BCA-3BCC-4E9F-93F4-B069C55ECFF1}"/>
              </a:ext>
            </a:extLst>
          </p:cNvPr>
          <p:cNvSpPr txBox="1">
            <a:spLocks noChangeArrowheads="1"/>
          </p:cNvSpPr>
          <p:nvPr/>
        </p:nvSpPr>
        <p:spPr bwMode="auto">
          <a:xfrm>
            <a:off x="810283" y="1145078"/>
            <a:ext cx="7992888" cy="52691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lvl1pPr defTabSz="892175">
              <a:spcBef>
                <a:spcPct val="20000"/>
              </a:spcBef>
              <a:buClr>
                <a:schemeClr val="bg1"/>
              </a:buClr>
              <a:buSzPct val="100000"/>
              <a:buChar char="•"/>
              <a:defRPr sz="1600" b="1">
                <a:solidFill>
                  <a:srgbClr val="FF4B33"/>
                </a:solidFill>
                <a:latin typeface="Arial" panose="020B0604020202020204" pitchFamily="34" charset="0"/>
                <a:ea typeface="MS PGothic" panose="020B0600070205080204" pitchFamily="34" charset="-128"/>
                <a:cs typeface="Arial" panose="020B0604020202020204" pitchFamily="34" charset="0"/>
              </a:defRPr>
            </a:lvl1pPr>
            <a:lvl2pPr marL="742950" indent="-285750" defTabSz="684213">
              <a:spcBef>
                <a:spcPts val="600"/>
              </a:spcBef>
              <a:buClr>
                <a:schemeClr val="bg1"/>
              </a:buClr>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1143000" indent="-228600" defTabSz="684213">
              <a:spcBef>
                <a:spcPts val="600"/>
              </a:spcBef>
              <a:buClr>
                <a:schemeClr val="tx2"/>
              </a:buClr>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marL="1600200" indent="-228600" defTabSz="684213">
              <a:spcBef>
                <a:spcPts val="600"/>
              </a:spcBef>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marL="2057400" indent="-228600" defTabSz="684213">
              <a:spcBef>
                <a:spcPts val="600"/>
              </a:spcBef>
              <a:buClr>
                <a:schemeClr val="tx1"/>
              </a:buClr>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2514600" indent="-228600" defTabSz="684213" eaLnBrk="0" fontAlgn="base" hangingPunct="0">
              <a:spcBef>
                <a:spcPts val="600"/>
              </a:spcBef>
              <a:spcAft>
                <a:spcPct val="0"/>
              </a:spcAft>
              <a:buClr>
                <a:schemeClr val="tx1"/>
              </a:buClr>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6pPr>
            <a:lvl7pPr marL="2971800" indent="-228600" defTabSz="684213" eaLnBrk="0" fontAlgn="base" hangingPunct="0">
              <a:spcBef>
                <a:spcPts val="600"/>
              </a:spcBef>
              <a:spcAft>
                <a:spcPct val="0"/>
              </a:spcAft>
              <a:buClr>
                <a:schemeClr val="tx1"/>
              </a:buClr>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7pPr>
            <a:lvl8pPr marL="3429000" indent="-228600" defTabSz="684213" eaLnBrk="0" fontAlgn="base" hangingPunct="0">
              <a:spcBef>
                <a:spcPts val="600"/>
              </a:spcBef>
              <a:spcAft>
                <a:spcPct val="0"/>
              </a:spcAft>
              <a:buClr>
                <a:schemeClr val="tx1"/>
              </a:buClr>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8pPr>
            <a:lvl9pPr marL="3886200" indent="-228600" defTabSz="684213" eaLnBrk="0" fontAlgn="base" hangingPunct="0">
              <a:spcBef>
                <a:spcPts val="600"/>
              </a:spcBef>
              <a:spcAft>
                <a:spcPct val="0"/>
              </a:spcAft>
              <a:buClr>
                <a:schemeClr val="tx1"/>
              </a:buClr>
              <a:buFont typeface="Arial" panose="020B0604020202020204" pitchFamily="34" charset="0"/>
              <a:defRPr sz="1400">
                <a:solidFill>
                  <a:schemeClr val="tx1"/>
                </a:solidFill>
                <a:latin typeface="Arial" panose="020B0604020202020204" pitchFamily="34" charset="0"/>
                <a:ea typeface="MS PGothic" panose="020B0600070205080204" pitchFamily="34" charset="-128"/>
                <a:cs typeface="Arial" panose="020B0604020202020204" pitchFamily="34" charset="0"/>
              </a:defRPr>
            </a:lvl9pPr>
          </a:lstStyle>
          <a:p>
            <a:pPr algn="just" eaLnBrk="1" hangingPunct="1">
              <a:lnSpc>
                <a:spcPct val="90000"/>
              </a:lnSpc>
              <a:spcBef>
                <a:spcPct val="0"/>
              </a:spcBef>
              <a:spcAft>
                <a:spcPct val="30000"/>
              </a:spcAft>
              <a:buClrTx/>
              <a:buSzTx/>
              <a:buNone/>
            </a:pPr>
            <a:r>
              <a:rPr lang="fr-FR" altLang="fr-FR" dirty="0">
                <a:latin typeface="+mn-lt"/>
                <a:ea typeface="+mj-ea"/>
                <a:cs typeface="+mj-cs"/>
              </a:rPr>
              <a:t>Les provisions mathématiques (PM) </a:t>
            </a:r>
            <a:r>
              <a:rPr lang="fr-FR" altLang="fr-FR" b="0" dirty="0">
                <a:solidFill>
                  <a:schemeClr val="tx1"/>
                </a:solidFill>
              </a:rPr>
              <a:t>représentent la valeur actuelle probable de l’engagement financier de l’organisme assureur à l’égard des bénéficiaires de prestations.</a:t>
            </a:r>
            <a:r>
              <a:rPr lang="fr-FR" dirty="0"/>
              <a:t> </a:t>
            </a:r>
            <a:r>
              <a:rPr lang="fr-FR" b="0" dirty="0">
                <a:solidFill>
                  <a:schemeClr val="tx1"/>
                </a:solidFill>
              </a:rPr>
              <a:t>Elles respectent les règles définies par arrêté ministériel du 28 mars 1996.</a:t>
            </a:r>
          </a:p>
          <a:p>
            <a:pPr eaLnBrk="1" hangingPunct="1">
              <a:lnSpc>
                <a:spcPct val="90000"/>
              </a:lnSpc>
              <a:spcBef>
                <a:spcPct val="0"/>
              </a:spcBef>
              <a:spcAft>
                <a:spcPct val="30000"/>
              </a:spcAft>
              <a:buClrTx/>
              <a:buSzTx/>
              <a:buNone/>
            </a:pPr>
            <a:endParaRPr lang="fr-FR" altLang="fr-FR" b="0" dirty="0">
              <a:solidFill>
                <a:schemeClr val="tx1"/>
              </a:solidFill>
            </a:endParaRPr>
          </a:p>
          <a:p>
            <a:pPr>
              <a:buNone/>
            </a:pPr>
            <a:r>
              <a:rPr lang="fr-FR" b="0" dirty="0">
                <a:solidFill>
                  <a:schemeClr val="tx1"/>
                </a:solidFill>
              </a:rPr>
              <a:t>C’est le montant que nous devons détenir dans nos comptes pour garantir notre engagement vis-à-vis de la Société Générale.</a:t>
            </a:r>
          </a:p>
          <a:p>
            <a:pPr>
              <a:buNone/>
            </a:pPr>
            <a:endParaRPr lang="fr-FR" b="0" dirty="0">
              <a:solidFill>
                <a:schemeClr val="tx1"/>
              </a:solidFill>
            </a:endParaRPr>
          </a:p>
          <a:p>
            <a:pPr eaLnBrk="1" hangingPunct="1">
              <a:lnSpc>
                <a:spcPct val="90000"/>
              </a:lnSpc>
              <a:spcBef>
                <a:spcPct val="0"/>
              </a:spcBef>
              <a:spcAft>
                <a:spcPct val="30000"/>
              </a:spcAft>
              <a:buClrTx/>
              <a:buSzTx/>
              <a:buNone/>
            </a:pPr>
            <a:r>
              <a:rPr lang="fr-FR" altLang="fr-FR" b="0" dirty="0">
                <a:solidFill>
                  <a:schemeClr val="tx1"/>
                </a:solidFill>
              </a:rPr>
              <a:t/>
            </a:r>
            <a:br>
              <a:rPr lang="fr-FR" altLang="fr-FR" b="0" dirty="0">
                <a:solidFill>
                  <a:schemeClr val="tx1"/>
                </a:solidFill>
              </a:rPr>
            </a:br>
            <a:r>
              <a:rPr lang="fr-FR" altLang="fr-FR" b="0" dirty="0">
                <a:solidFill>
                  <a:schemeClr val="tx1"/>
                </a:solidFill>
              </a:rPr>
              <a:t>Elles tiennent compte des paramètres suivants :</a:t>
            </a:r>
            <a:br>
              <a:rPr lang="fr-FR" altLang="fr-FR" b="0" dirty="0">
                <a:solidFill>
                  <a:schemeClr val="tx1"/>
                </a:solidFill>
              </a:rPr>
            </a:br>
            <a:endParaRPr lang="fr-FR" altLang="fr-FR" dirty="0">
              <a:solidFill>
                <a:schemeClr val="accent1"/>
              </a:solidFill>
            </a:endParaRPr>
          </a:p>
          <a:p>
            <a:pPr marL="285750" indent="-285750" eaLnBrk="1" hangingPunct="1">
              <a:lnSpc>
                <a:spcPct val="90000"/>
              </a:lnSpc>
              <a:spcBef>
                <a:spcPct val="0"/>
              </a:spcBef>
              <a:spcAft>
                <a:spcPct val="30000"/>
              </a:spcAft>
              <a:buClrTx/>
              <a:buSzTx/>
              <a:buFont typeface="Wingdings" panose="05000000000000000000" pitchFamily="2" charset="2"/>
              <a:buChar char="Ø"/>
            </a:pPr>
            <a:r>
              <a:rPr lang="fr-FR" altLang="fr-FR" dirty="0">
                <a:latin typeface="+mn-lt"/>
                <a:ea typeface="+mj-ea"/>
                <a:cs typeface="+mj-cs"/>
              </a:rPr>
              <a:t>L’âge du bénéficiaire</a:t>
            </a:r>
            <a:r>
              <a:rPr lang="fr-FR" altLang="fr-FR" b="0" dirty="0">
                <a:solidFill>
                  <a:schemeClr val="tx1"/>
                </a:solidFill>
              </a:rPr>
              <a:t>, qui impacte la durée probable de la prestation : probabilité de reprise  d’activité, de décès ou de maintien en arrêt de travail,</a:t>
            </a:r>
            <a:br>
              <a:rPr lang="fr-FR" altLang="fr-FR" b="0" dirty="0">
                <a:solidFill>
                  <a:schemeClr val="tx1"/>
                </a:solidFill>
              </a:rPr>
            </a:br>
            <a:endParaRPr lang="fr-FR" altLang="fr-FR" b="0" dirty="0">
              <a:solidFill>
                <a:schemeClr val="tx1"/>
              </a:solidFill>
            </a:endParaRPr>
          </a:p>
          <a:p>
            <a:pPr marL="285750" indent="-285750" eaLnBrk="1" hangingPunct="1">
              <a:lnSpc>
                <a:spcPct val="90000"/>
              </a:lnSpc>
              <a:spcBef>
                <a:spcPct val="0"/>
              </a:spcBef>
              <a:spcAft>
                <a:spcPct val="30000"/>
              </a:spcAft>
              <a:buClrTx/>
              <a:buSzTx/>
              <a:buFont typeface="Wingdings" panose="05000000000000000000" pitchFamily="2" charset="2"/>
              <a:buChar char="Ø"/>
            </a:pPr>
            <a:r>
              <a:rPr lang="fr-FR" altLang="fr-FR" dirty="0">
                <a:latin typeface="+mn-lt"/>
                <a:ea typeface="+mj-ea"/>
                <a:cs typeface="+mj-cs"/>
              </a:rPr>
              <a:t>L’ancienneté du bénéficiaire </a:t>
            </a:r>
            <a:r>
              <a:rPr lang="fr-FR" altLang="fr-FR" b="0" dirty="0">
                <a:solidFill>
                  <a:schemeClr val="tx1"/>
                </a:solidFill>
              </a:rPr>
              <a:t>dans l’arrêt de travail qui impacte la probabilité de maintien dans la prestation et de passage en invalidité,</a:t>
            </a:r>
          </a:p>
          <a:p>
            <a:pPr marL="285750" indent="-285750" eaLnBrk="1" hangingPunct="1">
              <a:lnSpc>
                <a:spcPct val="90000"/>
              </a:lnSpc>
              <a:spcBef>
                <a:spcPct val="0"/>
              </a:spcBef>
              <a:spcAft>
                <a:spcPct val="30000"/>
              </a:spcAft>
              <a:buClrTx/>
              <a:buSzTx/>
              <a:buFont typeface="Wingdings" panose="05000000000000000000" pitchFamily="2" charset="2"/>
              <a:buChar char="Ø"/>
            </a:pPr>
            <a:endParaRPr lang="fr-FR" altLang="fr-FR" b="0" dirty="0">
              <a:solidFill>
                <a:schemeClr val="tx1"/>
              </a:solidFill>
              <a:latin typeface="+mn-lt"/>
              <a:ea typeface="+mj-ea"/>
              <a:cs typeface="+mj-cs"/>
            </a:endParaRPr>
          </a:p>
          <a:p>
            <a:pPr marL="285750" indent="-285750" eaLnBrk="1" hangingPunct="1">
              <a:lnSpc>
                <a:spcPct val="90000"/>
              </a:lnSpc>
              <a:spcBef>
                <a:spcPct val="0"/>
              </a:spcBef>
              <a:spcAft>
                <a:spcPct val="30000"/>
              </a:spcAft>
              <a:buClrTx/>
              <a:buSzTx/>
              <a:buFont typeface="Wingdings" panose="05000000000000000000" pitchFamily="2" charset="2"/>
              <a:buChar char="Ø"/>
            </a:pPr>
            <a:r>
              <a:rPr lang="fr-FR" altLang="fr-FR" dirty="0">
                <a:latin typeface="+mn-lt"/>
                <a:ea typeface="+mj-ea"/>
                <a:cs typeface="+mj-cs"/>
              </a:rPr>
              <a:t>Le taux de rendement </a:t>
            </a:r>
            <a:r>
              <a:rPr lang="fr-FR" altLang="fr-FR" b="0" dirty="0">
                <a:solidFill>
                  <a:schemeClr val="tx1"/>
                </a:solidFill>
              </a:rPr>
              <a:t>escompté ou « taux technique »,</a:t>
            </a:r>
          </a:p>
          <a:p>
            <a:pPr marL="285750" indent="-285750" eaLnBrk="1" hangingPunct="1">
              <a:lnSpc>
                <a:spcPct val="90000"/>
              </a:lnSpc>
              <a:spcBef>
                <a:spcPct val="0"/>
              </a:spcBef>
              <a:spcAft>
                <a:spcPct val="30000"/>
              </a:spcAft>
              <a:buClrTx/>
              <a:buSzTx/>
              <a:buFont typeface="Wingdings" panose="05000000000000000000" pitchFamily="2" charset="2"/>
              <a:buChar char="Ø"/>
            </a:pPr>
            <a:endParaRPr lang="fr-FR" altLang="fr-FR" b="0" dirty="0">
              <a:solidFill>
                <a:schemeClr val="tx1"/>
              </a:solidFill>
              <a:latin typeface="+mn-lt"/>
              <a:ea typeface="+mj-ea"/>
              <a:cs typeface="+mj-cs"/>
            </a:endParaRPr>
          </a:p>
          <a:p>
            <a:pPr marL="285750" indent="-285750" eaLnBrk="1" hangingPunct="1">
              <a:lnSpc>
                <a:spcPct val="90000"/>
              </a:lnSpc>
              <a:spcBef>
                <a:spcPct val="0"/>
              </a:spcBef>
              <a:spcAft>
                <a:spcPct val="30000"/>
              </a:spcAft>
              <a:buClrTx/>
              <a:buSzTx/>
              <a:buFont typeface="Wingdings" panose="05000000000000000000" pitchFamily="2" charset="2"/>
              <a:buChar char="Ø"/>
            </a:pPr>
            <a:r>
              <a:rPr lang="fr-FR" altLang="fr-FR" dirty="0">
                <a:latin typeface="+mn-lt"/>
                <a:ea typeface="+mj-ea"/>
                <a:cs typeface="+mj-cs"/>
              </a:rPr>
              <a:t>Le montant de la prestation </a:t>
            </a:r>
            <a:r>
              <a:rPr lang="fr-FR" altLang="fr-FR" b="0" dirty="0">
                <a:solidFill>
                  <a:schemeClr val="tx1"/>
                </a:solidFill>
              </a:rPr>
              <a:t>à assurer.</a:t>
            </a:r>
          </a:p>
          <a:p>
            <a:pPr eaLnBrk="1" hangingPunct="1">
              <a:lnSpc>
                <a:spcPct val="90000"/>
              </a:lnSpc>
              <a:spcBef>
                <a:spcPct val="0"/>
              </a:spcBef>
              <a:spcAft>
                <a:spcPct val="30000"/>
              </a:spcAft>
              <a:buClrTx/>
              <a:buSzTx/>
              <a:buNone/>
            </a:pPr>
            <a:endParaRPr lang="fr-FR" altLang="fr-FR" b="0" dirty="0">
              <a:solidFill>
                <a:schemeClr val="tx1"/>
              </a:solidFill>
            </a:endParaRPr>
          </a:p>
        </p:txBody>
      </p:sp>
      <p:pic>
        <p:nvPicPr>
          <p:cNvPr id="7"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634403D-8906-4D16-B12E-8EE1002827B6}"/>
              </a:ext>
            </a:extLst>
          </p:cNvPr>
          <p:cNvSpPr>
            <a:spLocks noGrp="1"/>
          </p:cNvSpPr>
          <p:nvPr>
            <p:ph type="title"/>
          </p:nvPr>
        </p:nvSpPr>
        <p:spPr>
          <a:xfrm>
            <a:off x="776536" y="4149080"/>
            <a:ext cx="8275711" cy="1329595"/>
          </a:xfrm>
        </p:spPr>
        <p:txBody>
          <a:bodyPr rtlCol="0"/>
          <a:lstStyle/>
          <a:p>
            <a:pPr defTabSz="685783" eaLnBrk="1" hangingPunct="1">
              <a:spcAft>
                <a:spcPct val="30000"/>
              </a:spcAft>
              <a:defRPr/>
            </a:pPr>
            <a:r>
              <a:rPr lang="fr-FR" sz="1600" b="0" dirty="0">
                <a:solidFill>
                  <a:schemeClr val="tx1"/>
                </a:solidFill>
                <a:latin typeface="+mn-lt"/>
              </a:rPr>
              <a:t/>
            </a:r>
            <a:br>
              <a:rPr lang="fr-FR" sz="1600" b="0" dirty="0">
                <a:solidFill>
                  <a:schemeClr val="tx1"/>
                </a:solidFill>
                <a:latin typeface="+mn-lt"/>
              </a:rPr>
            </a:br>
            <a:r>
              <a:rPr sz="1600" b="0" dirty="0">
                <a:solidFill>
                  <a:srgbClr val="CC6600"/>
                </a:solidFill>
                <a:latin typeface="+mn-lt"/>
              </a:rPr>
              <a:t/>
            </a:r>
            <a:br>
              <a:rPr sz="1600" b="0" dirty="0">
                <a:solidFill>
                  <a:srgbClr val="CC6600"/>
                </a:solidFill>
                <a:latin typeface="+mn-lt"/>
              </a:rPr>
            </a:br>
            <a:r>
              <a:rPr sz="1600" b="0" dirty="0">
                <a:solidFill>
                  <a:schemeClr val="tx1"/>
                </a:solidFill>
                <a:latin typeface="+mn-lt"/>
              </a:rPr>
              <a:t/>
            </a:r>
            <a:br>
              <a:rPr sz="1600" b="0" dirty="0">
                <a:solidFill>
                  <a:schemeClr val="tx1"/>
                </a:solidFill>
                <a:latin typeface="+mn-lt"/>
              </a:rPr>
            </a:br>
            <a:r>
              <a:rPr sz="1600" b="0" dirty="0">
                <a:solidFill>
                  <a:schemeClr val="tx1"/>
                </a:solidFill>
                <a:latin typeface="+mn-lt"/>
              </a:rPr>
              <a:t/>
            </a:r>
            <a:br>
              <a:rPr sz="1600" b="0" dirty="0">
                <a:solidFill>
                  <a:schemeClr val="tx1"/>
                </a:solidFill>
                <a:latin typeface="+mn-lt"/>
              </a:rPr>
            </a:br>
            <a:r>
              <a:rPr sz="1600" b="0" dirty="0">
                <a:latin typeface="+mn-lt"/>
              </a:rPr>
              <a:t/>
            </a:r>
            <a:br>
              <a:rPr sz="1600" b="0" dirty="0">
                <a:latin typeface="+mn-lt"/>
              </a:rPr>
            </a:br>
            <a:endParaRPr sz="1600" b="0" dirty="0">
              <a:latin typeface="+mn-lt"/>
            </a:endParaRPr>
          </a:p>
        </p:txBody>
      </p:sp>
      <p:sp>
        <p:nvSpPr>
          <p:cNvPr id="12291" name="Espace réservé du pied de page 2">
            <a:extLst>
              <a:ext uri="{FF2B5EF4-FFF2-40B4-BE49-F238E27FC236}">
                <a16:creationId xmlns:a16="http://schemas.microsoft.com/office/drawing/2014/main" xmlns="" id="{5CF3A762-621B-4077-8C36-1EB33DE1D49B}"/>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6" name="Espace réservé du numéro de diapositive 2">
            <a:extLst>
              <a:ext uri="{FF2B5EF4-FFF2-40B4-BE49-F238E27FC236}">
                <a16:creationId xmlns:a16="http://schemas.microsoft.com/office/drawing/2014/main" xmlns="" id="{43205376-2D88-4134-BBB5-2D84EC20F925}"/>
              </a:ext>
            </a:extLst>
          </p:cNvPr>
          <p:cNvSpPr>
            <a:spLocks noGrp="1"/>
          </p:cNvSpPr>
          <p:nvPr>
            <p:ph type="sldNum" sz="quarter" idx="11"/>
          </p:nvPr>
        </p:nvSpPr>
        <p:spPr/>
        <p:txBody>
          <a:bodyPr/>
          <a:lstStyle/>
          <a:p>
            <a:pPr>
              <a:defRPr/>
            </a:pPr>
            <a:fld id="{2E60D09C-F25D-4BC6-90CE-C99910D6FECF}" type="slidenum">
              <a:rPr lang="fr-FR" altLang="fr-FR" smtClean="0"/>
              <a:pPr>
                <a:defRPr/>
              </a:pPr>
              <a:t>4</a:t>
            </a:fld>
            <a:endParaRPr lang="fr-FR" altLang="fr-FR" dirty="0"/>
          </a:p>
        </p:txBody>
      </p:sp>
      <p:sp>
        <p:nvSpPr>
          <p:cNvPr id="4" name="ZoneTexte 3">
            <a:extLst>
              <a:ext uri="{FF2B5EF4-FFF2-40B4-BE49-F238E27FC236}">
                <a16:creationId xmlns:a16="http://schemas.microsoft.com/office/drawing/2014/main" xmlns="" id="{9F637D6C-CAC1-4A7D-BFD4-8C2FF22FDCB4}"/>
              </a:ext>
            </a:extLst>
          </p:cNvPr>
          <p:cNvSpPr txBox="1"/>
          <p:nvPr/>
        </p:nvSpPr>
        <p:spPr>
          <a:xfrm>
            <a:off x="920552" y="897432"/>
            <a:ext cx="7920880" cy="4395049"/>
          </a:xfrm>
          <a:prstGeom prst="rect">
            <a:avLst/>
          </a:prstGeom>
          <a:noFill/>
        </p:spPr>
        <p:txBody>
          <a:bodyPr wrap="square" rtlCol="0">
            <a:spAutoFit/>
          </a:bodyPr>
          <a:lstStyle/>
          <a:p>
            <a:pPr>
              <a:buNone/>
            </a:pPr>
            <a:r>
              <a:rPr lang="fr-FR" altLang="fr-FR" sz="1600" dirty="0"/>
              <a:t>Pour un assuré </a:t>
            </a:r>
            <a:r>
              <a:rPr lang="fr-FR" sz="1600" dirty="0"/>
              <a:t>en état d’incapacité temporaire de travail, la provision mathématique est constituée de 2 éléments de provision  :</a:t>
            </a:r>
            <a:br>
              <a:rPr lang="fr-FR" sz="1600" dirty="0"/>
            </a:br>
            <a:endParaRPr lang="fr-FR" sz="1600" dirty="0"/>
          </a:p>
          <a:p>
            <a:pPr marL="1028700" lvl="1">
              <a:buFont typeface="Arial" panose="020B0604020202020204" pitchFamily="34" charset="0"/>
              <a:buChar char="•"/>
            </a:pPr>
            <a:r>
              <a:rPr lang="fr-FR" sz="1600" dirty="0"/>
              <a:t>une pour l’incapacité en cours de service</a:t>
            </a:r>
          </a:p>
          <a:p>
            <a:pPr marL="1028700" lvl="1">
              <a:buFont typeface="Arial" panose="020B0604020202020204" pitchFamily="34" charset="0"/>
              <a:buChar char="•"/>
            </a:pPr>
            <a:r>
              <a:rPr lang="fr-FR" sz="1600" dirty="0"/>
              <a:t>une pour la rente d’invalidité « en attente ». </a:t>
            </a:r>
          </a:p>
          <a:p>
            <a:pPr eaLnBrk="1" hangingPunct="1">
              <a:lnSpc>
                <a:spcPct val="90000"/>
              </a:lnSpc>
              <a:spcAft>
                <a:spcPct val="30000"/>
              </a:spcAft>
            </a:pPr>
            <a:endParaRPr lang="fr-FR" altLang="fr-FR" dirty="0"/>
          </a:p>
          <a:p>
            <a:r>
              <a:rPr lang="fr-FR" sz="1600" dirty="0"/>
              <a:t>Pour un assuré en invalidité, seule la provision pour invalidité en cours de service est constituée.</a:t>
            </a:r>
            <a:br>
              <a:rPr lang="fr-FR" sz="1600" dirty="0"/>
            </a:br>
            <a:endParaRPr lang="fr-FR" sz="1600" dirty="0"/>
          </a:p>
          <a:p>
            <a:r>
              <a:rPr lang="fr-FR" sz="1600" b="1" dirty="0">
                <a:solidFill>
                  <a:srgbClr val="FF0000"/>
                </a:solidFill>
              </a:rPr>
              <a:t>Les provisions pour sinistres à payer (PSAP)</a:t>
            </a:r>
          </a:p>
          <a:p>
            <a:pPr algn="just"/>
            <a:endParaRPr lang="fr-FR" sz="1600" dirty="0">
              <a:solidFill>
                <a:srgbClr val="FF0000"/>
              </a:solidFill>
            </a:endParaRPr>
          </a:p>
          <a:p>
            <a:r>
              <a:rPr lang="fr-FR" sz="1600" dirty="0"/>
              <a:t>La provision pour sinistres à payer correspond au coût total estimé que représentera pour nous le paiement de tous les sinistres survenus jusqu'à la fin de l'exercice, déclarés ou non, déduction faite des sommes déjà payées au titre de ces sinistres.</a:t>
            </a:r>
          </a:p>
          <a:p>
            <a:endParaRPr lang="fr-FR" sz="1600" dirty="0"/>
          </a:p>
          <a:p>
            <a:r>
              <a:rPr lang="fr-FR" sz="1600" dirty="0"/>
              <a:t/>
            </a:r>
            <a:br>
              <a:rPr lang="fr-FR" sz="1600" dirty="0"/>
            </a:br>
            <a:endParaRPr lang="fr-FR" dirty="0"/>
          </a:p>
        </p:txBody>
      </p:sp>
      <p:sp>
        <p:nvSpPr>
          <p:cNvPr id="8" name="Titre 3">
            <a:extLst>
              <a:ext uri="{FF2B5EF4-FFF2-40B4-BE49-F238E27FC236}">
                <a16:creationId xmlns:a16="http://schemas.microsoft.com/office/drawing/2014/main" xmlns="" id="{7422DB2A-AF4B-42BE-BFC1-718D9749737F}"/>
              </a:ext>
            </a:extLst>
          </p:cNvPr>
          <p:cNvSpPr txBox="1">
            <a:spLocks/>
          </p:cNvSpPr>
          <p:nvPr/>
        </p:nvSpPr>
        <p:spPr bwMode="auto">
          <a:xfrm>
            <a:off x="416496" y="404664"/>
            <a:ext cx="8780462" cy="4154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684213" rtl="0" eaLnBrk="0" fontAlgn="base" hangingPunct="0">
              <a:lnSpc>
                <a:spcPct val="90000"/>
              </a:lnSpc>
              <a:spcBef>
                <a:spcPct val="0"/>
              </a:spcBef>
              <a:spcAft>
                <a:spcPct val="0"/>
              </a:spcAft>
              <a:defRPr lang="fr-FR" sz="3000" b="1" kern="1200" dirty="0">
                <a:solidFill>
                  <a:srgbClr val="FF4B33"/>
                </a:solidFill>
                <a:latin typeface="+mj-lt"/>
                <a:ea typeface="+mj-ea"/>
                <a:cs typeface="+mj-cs"/>
              </a:defRPr>
            </a:lvl1pPr>
            <a:lvl2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2pPr>
            <a:lvl3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3pPr>
            <a:lvl4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4pPr>
            <a:lvl5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5pPr>
            <a:lvl6pPr marL="457171"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6pPr>
            <a:lvl7pPr marL="914342"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7pPr>
            <a:lvl8pPr marL="1371513"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8pPr>
            <a:lvl9pPr marL="1828684"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9pPr>
          </a:lstStyle>
          <a:p>
            <a:pPr eaLnBrk="1" hangingPunct="1"/>
            <a:r>
              <a:rPr lang="fr-FR" altLang="fr-FR" dirty="0">
                <a:solidFill>
                  <a:schemeClr val="bg1">
                    <a:lumMod val="50000"/>
                  </a:schemeClr>
                </a:solidFill>
              </a:rPr>
              <a:t>CALCUL DES PROVISIONS MATHEMATIQUES</a:t>
            </a:r>
          </a:p>
        </p:txBody>
      </p:sp>
      <p:pic>
        <p:nvPicPr>
          <p:cNvPr id="11"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55495490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634403D-8906-4D16-B12E-8EE1002827B6}"/>
              </a:ext>
            </a:extLst>
          </p:cNvPr>
          <p:cNvSpPr>
            <a:spLocks noGrp="1"/>
          </p:cNvSpPr>
          <p:nvPr>
            <p:ph type="title"/>
          </p:nvPr>
        </p:nvSpPr>
        <p:spPr>
          <a:xfrm>
            <a:off x="776536" y="4149080"/>
            <a:ext cx="8275711" cy="1329595"/>
          </a:xfrm>
        </p:spPr>
        <p:txBody>
          <a:bodyPr rtlCol="0"/>
          <a:lstStyle/>
          <a:p>
            <a:pPr defTabSz="685783" eaLnBrk="1" hangingPunct="1">
              <a:spcAft>
                <a:spcPct val="30000"/>
              </a:spcAft>
              <a:defRPr/>
            </a:pPr>
            <a:r>
              <a:rPr lang="fr-FR" sz="1600" b="0" dirty="0">
                <a:solidFill>
                  <a:schemeClr val="tx1"/>
                </a:solidFill>
                <a:latin typeface="+mn-lt"/>
              </a:rPr>
              <a:t/>
            </a:r>
            <a:br>
              <a:rPr lang="fr-FR" sz="1600" b="0" dirty="0">
                <a:solidFill>
                  <a:schemeClr val="tx1"/>
                </a:solidFill>
                <a:latin typeface="+mn-lt"/>
              </a:rPr>
            </a:br>
            <a:r>
              <a:rPr sz="1600" b="0" dirty="0">
                <a:solidFill>
                  <a:srgbClr val="CC6600"/>
                </a:solidFill>
                <a:latin typeface="+mn-lt"/>
              </a:rPr>
              <a:t/>
            </a:r>
            <a:br>
              <a:rPr sz="1600" b="0" dirty="0">
                <a:solidFill>
                  <a:srgbClr val="CC6600"/>
                </a:solidFill>
                <a:latin typeface="+mn-lt"/>
              </a:rPr>
            </a:br>
            <a:r>
              <a:rPr sz="1600" b="0" dirty="0">
                <a:solidFill>
                  <a:schemeClr val="tx1"/>
                </a:solidFill>
                <a:latin typeface="+mn-lt"/>
              </a:rPr>
              <a:t/>
            </a:r>
            <a:br>
              <a:rPr sz="1600" b="0" dirty="0">
                <a:solidFill>
                  <a:schemeClr val="tx1"/>
                </a:solidFill>
                <a:latin typeface="+mn-lt"/>
              </a:rPr>
            </a:br>
            <a:r>
              <a:rPr sz="1600" b="0" dirty="0">
                <a:solidFill>
                  <a:schemeClr val="tx1"/>
                </a:solidFill>
                <a:latin typeface="+mn-lt"/>
              </a:rPr>
              <a:t/>
            </a:r>
            <a:br>
              <a:rPr sz="1600" b="0" dirty="0">
                <a:solidFill>
                  <a:schemeClr val="tx1"/>
                </a:solidFill>
                <a:latin typeface="+mn-lt"/>
              </a:rPr>
            </a:br>
            <a:r>
              <a:rPr sz="1600" b="0" dirty="0">
                <a:latin typeface="+mn-lt"/>
              </a:rPr>
              <a:t/>
            </a:r>
            <a:br>
              <a:rPr sz="1600" b="0" dirty="0">
                <a:latin typeface="+mn-lt"/>
              </a:rPr>
            </a:br>
            <a:endParaRPr sz="1600" b="0" dirty="0">
              <a:latin typeface="+mn-lt"/>
            </a:endParaRPr>
          </a:p>
        </p:txBody>
      </p:sp>
      <p:sp>
        <p:nvSpPr>
          <p:cNvPr id="12291" name="Espace réservé du pied de page 2">
            <a:extLst>
              <a:ext uri="{FF2B5EF4-FFF2-40B4-BE49-F238E27FC236}">
                <a16:creationId xmlns:a16="http://schemas.microsoft.com/office/drawing/2014/main" xmlns="" id="{5CF3A762-621B-4077-8C36-1EB33DE1D49B}"/>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6" name="Espace réservé du numéro de diapositive 2">
            <a:extLst>
              <a:ext uri="{FF2B5EF4-FFF2-40B4-BE49-F238E27FC236}">
                <a16:creationId xmlns:a16="http://schemas.microsoft.com/office/drawing/2014/main" xmlns="" id="{43205376-2D88-4134-BBB5-2D84EC20F925}"/>
              </a:ext>
            </a:extLst>
          </p:cNvPr>
          <p:cNvSpPr>
            <a:spLocks noGrp="1"/>
          </p:cNvSpPr>
          <p:nvPr>
            <p:ph type="sldNum" sz="quarter" idx="11"/>
          </p:nvPr>
        </p:nvSpPr>
        <p:spPr/>
        <p:txBody>
          <a:bodyPr/>
          <a:lstStyle/>
          <a:p>
            <a:pPr>
              <a:defRPr/>
            </a:pPr>
            <a:fld id="{2E60D09C-F25D-4BC6-90CE-C99910D6FECF}" type="slidenum">
              <a:rPr lang="fr-FR" altLang="fr-FR" smtClean="0"/>
              <a:pPr>
                <a:defRPr/>
              </a:pPr>
              <a:t>5</a:t>
            </a:fld>
            <a:endParaRPr lang="fr-FR" altLang="fr-FR" dirty="0"/>
          </a:p>
        </p:txBody>
      </p:sp>
      <p:sp>
        <p:nvSpPr>
          <p:cNvPr id="4" name="ZoneTexte 3">
            <a:extLst>
              <a:ext uri="{FF2B5EF4-FFF2-40B4-BE49-F238E27FC236}">
                <a16:creationId xmlns:a16="http://schemas.microsoft.com/office/drawing/2014/main" xmlns="" id="{9F637D6C-CAC1-4A7D-BFD4-8C2FF22FDCB4}"/>
              </a:ext>
            </a:extLst>
          </p:cNvPr>
          <p:cNvSpPr txBox="1"/>
          <p:nvPr/>
        </p:nvSpPr>
        <p:spPr>
          <a:xfrm>
            <a:off x="920552" y="897432"/>
            <a:ext cx="7920880" cy="5096780"/>
          </a:xfrm>
          <a:prstGeom prst="rect">
            <a:avLst/>
          </a:prstGeom>
          <a:noFill/>
        </p:spPr>
        <p:txBody>
          <a:bodyPr wrap="square" rtlCol="0">
            <a:spAutoFit/>
          </a:bodyPr>
          <a:lstStyle/>
          <a:p>
            <a:endParaRPr lang="fr-FR" sz="1600" dirty="0"/>
          </a:p>
          <a:p>
            <a:pPr eaLnBrk="1" hangingPunct="1">
              <a:lnSpc>
                <a:spcPct val="90000"/>
              </a:lnSpc>
              <a:spcAft>
                <a:spcPct val="30000"/>
              </a:spcAft>
            </a:pPr>
            <a:r>
              <a:rPr lang="fr-FR" altLang="fr-FR" sz="1600" b="1" dirty="0">
                <a:solidFill>
                  <a:srgbClr val="FF0000"/>
                </a:solidFill>
              </a:rPr>
              <a:t>Les provisions pour sinistres inconnu (PSI)</a:t>
            </a:r>
          </a:p>
          <a:p>
            <a:pPr algn="just" eaLnBrk="1" hangingPunct="1">
              <a:lnSpc>
                <a:spcPct val="90000"/>
              </a:lnSpc>
              <a:spcAft>
                <a:spcPct val="30000"/>
              </a:spcAft>
            </a:pPr>
            <a:r>
              <a:rPr lang="fr-FR" sz="1600" dirty="0"/>
              <a:t>Lors de l’établissement des comptes de résultat d’un régime de prévoyance, les sinistres inconnus représentent la probabilité de sinistres qui n’ont pas encore été déclarés et/ou  enregistrés au niveau de la gestion, bien que se rapportant à un exercice considéré. </a:t>
            </a:r>
          </a:p>
          <a:p>
            <a:pPr algn="just" eaLnBrk="1" hangingPunct="1">
              <a:lnSpc>
                <a:spcPct val="90000"/>
              </a:lnSpc>
              <a:spcAft>
                <a:spcPct val="30000"/>
              </a:spcAft>
            </a:pPr>
            <a:r>
              <a:rPr lang="fr-FR" sz="1600" dirty="0"/>
              <a:t>Elles ont pour objet d’ajuster la charge représentée par ces sinistres afin de mieux piloter le compte.</a:t>
            </a:r>
          </a:p>
          <a:p>
            <a:pPr algn="just" eaLnBrk="1" hangingPunct="1">
              <a:lnSpc>
                <a:spcPct val="90000"/>
              </a:lnSpc>
              <a:spcAft>
                <a:spcPct val="30000"/>
              </a:spcAft>
            </a:pPr>
            <a:endParaRPr lang="fr-FR" sz="1600" dirty="0"/>
          </a:p>
          <a:p>
            <a:pPr algn="just" eaLnBrk="1" hangingPunct="1">
              <a:lnSpc>
                <a:spcPct val="90000"/>
              </a:lnSpc>
              <a:spcAft>
                <a:spcPct val="30000"/>
              </a:spcAft>
            </a:pPr>
            <a:r>
              <a:rPr lang="fr-FR" sz="1600" dirty="0"/>
              <a:t>La méthode de calcul des PSI reprise dans les différents tableaux joints est calculée comme suit :</a:t>
            </a:r>
          </a:p>
          <a:p>
            <a:pPr algn="just" eaLnBrk="1" hangingPunct="1">
              <a:lnSpc>
                <a:spcPct val="90000"/>
              </a:lnSpc>
              <a:spcAft>
                <a:spcPct val="30000"/>
              </a:spcAft>
            </a:pPr>
            <a:r>
              <a:rPr lang="fr-FR" sz="1600" dirty="0"/>
              <a:t>	</a:t>
            </a:r>
          </a:p>
          <a:p>
            <a:pPr algn="just" eaLnBrk="1" hangingPunct="1">
              <a:lnSpc>
                <a:spcPct val="90000"/>
              </a:lnSpc>
              <a:spcAft>
                <a:spcPct val="30000"/>
              </a:spcAft>
            </a:pPr>
            <a:r>
              <a:rPr lang="fr-FR" sz="1600" dirty="0"/>
              <a:t>	En</a:t>
            </a:r>
            <a:r>
              <a:rPr lang="fr-FR" sz="1600" b="1" dirty="0">
                <a:solidFill>
                  <a:srgbClr val="FF0000"/>
                </a:solidFill>
              </a:rPr>
              <a:t> </a:t>
            </a:r>
            <a:r>
              <a:rPr lang="fr-FR" sz="1600" dirty="0"/>
              <a:t>risque Arrêt de Travail : Moyenne des charges de sinistres sur les 10 derniers exercices, exclusion faite des 2 survenances extrêmes</a:t>
            </a:r>
          </a:p>
          <a:p>
            <a:pPr algn="just" eaLnBrk="1" hangingPunct="1">
              <a:lnSpc>
                <a:spcPct val="90000"/>
              </a:lnSpc>
              <a:spcAft>
                <a:spcPct val="30000"/>
              </a:spcAft>
            </a:pPr>
            <a:endParaRPr lang="fr-FR" sz="1600" dirty="0"/>
          </a:p>
          <a:p>
            <a:pPr algn="just" eaLnBrk="1" hangingPunct="1">
              <a:lnSpc>
                <a:spcPct val="90000"/>
              </a:lnSpc>
              <a:spcAft>
                <a:spcPct val="30000"/>
              </a:spcAft>
            </a:pPr>
            <a:r>
              <a:rPr lang="fr-FR" sz="1600" dirty="0"/>
              <a:t>	En risque Décès : Cadence sur les 3 derniers exercices.</a:t>
            </a:r>
          </a:p>
          <a:p>
            <a:endParaRPr lang="fr-FR" sz="1600" dirty="0"/>
          </a:p>
          <a:p>
            <a:r>
              <a:rPr lang="fr-FR" sz="1600" dirty="0"/>
              <a:t/>
            </a:r>
            <a:br>
              <a:rPr lang="fr-FR" sz="1600" dirty="0"/>
            </a:br>
            <a:endParaRPr lang="fr-FR" dirty="0"/>
          </a:p>
        </p:txBody>
      </p:sp>
      <p:sp>
        <p:nvSpPr>
          <p:cNvPr id="8" name="Titre 3">
            <a:extLst>
              <a:ext uri="{FF2B5EF4-FFF2-40B4-BE49-F238E27FC236}">
                <a16:creationId xmlns:a16="http://schemas.microsoft.com/office/drawing/2014/main" xmlns="" id="{7422DB2A-AF4B-42BE-BFC1-718D9749737F}"/>
              </a:ext>
            </a:extLst>
          </p:cNvPr>
          <p:cNvSpPr txBox="1">
            <a:spLocks/>
          </p:cNvSpPr>
          <p:nvPr/>
        </p:nvSpPr>
        <p:spPr bwMode="auto">
          <a:xfrm>
            <a:off x="416496" y="404664"/>
            <a:ext cx="8780462" cy="4154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684213" rtl="0" eaLnBrk="0" fontAlgn="base" hangingPunct="0">
              <a:lnSpc>
                <a:spcPct val="90000"/>
              </a:lnSpc>
              <a:spcBef>
                <a:spcPct val="0"/>
              </a:spcBef>
              <a:spcAft>
                <a:spcPct val="0"/>
              </a:spcAft>
              <a:defRPr lang="fr-FR" sz="3000" b="1" kern="1200" dirty="0">
                <a:solidFill>
                  <a:srgbClr val="FF4B33"/>
                </a:solidFill>
                <a:latin typeface="+mj-lt"/>
                <a:ea typeface="+mj-ea"/>
                <a:cs typeface="+mj-cs"/>
              </a:defRPr>
            </a:lvl1pPr>
            <a:lvl2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2pPr>
            <a:lvl3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3pPr>
            <a:lvl4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4pPr>
            <a:lvl5pPr algn="l" defTabSz="684213" rtl="0" eaLnBrk="0" fontAlgn="base" hangingPunct="0">
              <a:lnSpc>
                <a:spcPct val="90000"/>
              </a:lnSpc>
              <a:spcBef>
                <a:spcPct val="0"/>
              </a:spcBef>
              <a:spcAft>
                <a:spcPct val="0"/>
              </a:spcAft>
              <a:defRPr sz="3000" b="1">
                <a:solidFill>
                  <a:srgbClr val="FF4B33"/>
                </a:solidFill>
                <a:latin typeface="Arial" charset="0"/>
                <a:ea typeface="MS PGothic" pitchFamily="34" charset="-128"/>
                <a:cs typeface="Arial" charset="0"/>
              </a:defRPr>
            </a:lvl5pPr>
            <a:lvl6pPr marL="457171"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6pPr>
            <a:lvl7pPr marL="914342"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7pPr>
            <a:lvl8pPr marL="1371513"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8pPr>
            <a:lvl9pPr marL="1828684" algn="l" rtl="0" eaLnBrk="0" fontAlgn="base" hangingPunct="0">
              <a:lnSpc>
                <a:spcPct val="95000"/>
              </a:lnSpc>
              <a:spcBef>
                <a:spcPct val="0"/>
              </a:spcBef>
              <a:spcAft>
                <a:spcPct val="0"/>
              </a:spcAft>
              <a:defRPr sz="3000">
                <a:solidFill>
                  <a:schemeClr val="tx2"/>
                </a:solidFill>
                <a:latin typeface="Arial" charset="0"/>
                <a:ea typeface="MS PGothic" pitchFamily="34" charset="-128"/>
                <a:cs typeface="Arial" charset="0"/>
              </a:defRPr>
            </a:lvl9pPr>
          </a:lstStyle>
          <a:p>
            <a:pPr eaLnBrk="1" hangingPunct="1"/>
            <a:r>
              <a:rPr lang="fr-FR" altLang="fr-FR" dirty="0">
                <a:solidFill>
                  <a:schemeClr val="bg1">
                    <a:lumMod val="50000"/>
                  </a:schemeClr>
                </a:solidFill>
              </a:rPr>
              <a:t>CALCUL DES PROVISIONS MATHEMATIQUES</a:t>
            </a:r>
          </a:p>
        </p:txBody>
      </p:sp>
      <p:pic>
        <p:nvPicPr>
          <p:cNvPr id="11"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53580899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xmlns="" id="{60440E72-8E32-4ADE-A222-BD3FDB133B07}"/>
              </a:ext>
            </a:extLst>
          </p:cNvPr>
          <p:cNvSpPr>
            <a:spLocks noGrp="1"/>
          </p:cNvSpPr>
          <p:nvPr>
            <p:ph type="body" idx="1"/>
          </p:nvPr>
        </p:nvSpPr>
        <p:spPr>
          <a:xfrm>
            <a:off x="560388" y="765175"/>
            <a:ext cx="3368675" cy="1108075"/>
          </a:xfrm>
        </p:spPr>
        <p:txBody>
          <a:bodyPr/>
          <a:lstStyle/>
          <a:p>
            <a:pPr>
              <a:defRPr/>
            </a:pPr>
            <a:r>
              <a:rPr dirty="0"/>
              <a:t>Analyse des </a:t>
            </a:r>
          </a:p>
          <a:p>
            <a:pPr>
              <a:defRPr/>
            </a:pPr>
            <a:r>
              <a:rPr dirty="0"/>
              <a:t>comptes</a:t>
            </a:r>
          </a:p>
        </p:txBody>
      </p:sp>
      <p:sp>
        <p:nvSpPr>
          <p:cNvPr id="5" name="Espace réservé du numéro de diapositive 2">
            <a:extLst>
              <a:ext uri="{FF2B5EF4-FFF2-40B4-BE49-F238E27FC236}">
                <a16:creationId xmlns:a16="http://schemas.microsoft.com/office/drawing/2014/main" xmlns="" id="{F7E3A4F9-74CC-4953-83C1-019F7A9329DD}"/>
              </a:ext>
            </a:extLst>
          </p:cNvPr>
          <p:cNvSpPr>
            <a:spLocks noGrp="1"/>
          </p:cNvSpPr>
          <p:nvPr>
            <p:ph type="sldNum" sz="quarter" idx="10"/>
          </p:nvPr>
        </p:nvSpPr>
        <p:spPr>
          <a:xfrm>
            <a:off x="9509125" y="6443663"/>
            <a:ext cx="396875" cy="331787"/>
          </a:xfrm>
        </p:spPr>
        <p:txBody>
          <a:bodyPr/>
          <a:lstStyle/>
          <a:p>
            <a:pPr>
              <a:defRPr/>
            </a:pPr>
            <a:fld id="{BDB6078A-20D3-4A9B-9254-69FD398656DD}" type="slidenum">
              <a:rPr lang="fr-FR" altLang="fr-FR"/>
              <a:pPr>
                <a:defRPr/>
              </a:pPr>
              <a:t>6</a:t>
            </a:fld>
            <a:endParaRPr lang="fr-FR" altLang="fr-FR"/>
          </a:p>
        </p:txBody>
      </p:sp>
      <p:sp>
        <p:nvSpPr>
          <p:cNvPr id="13316" name="Espace réservé du pied de page 2">
            <a:extLst>
              <a:ext uri="{FF2B5EF4-FFF2-40B4-BE49-F238E27FC236}">
                <a16:creationId xmlns:a16="http://schemas.microsoft.com/office/drawing/2014/main" xmlns="" id="{4C824705-BFF6-48F2-B794-587BF689ED00}"/>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dirty="0">
                <a:solidFill>
                  <a:srgbClr val="4D4D4D"/>
                </a:solidFill>
              </a:rPr>
              <a:t>RESULTATS 2020  -  SOCIETE GENERALE</a:t>
            </a:r>
          </a:p>
        </p:txBody>
      </p:sp>
      <p:sp>
        <p:nvSpPr>
          <p:cNvPr id="8" name="Espace réservé du numéro de diapositive 2">
            <a:extLst>
              <a:ext uri="{FF2B5EF4-FFF2-40B4-BE49-F238E27FC236}">
                <a16:creationId xmlns:a16="http://schemas.microsoft.com/office/drawing/2014/main" xmlns="" id="{2057A37D-52BD-4948-9E4A-AA9E6360D81B}"/>
              </a:ext>
            </a:extLst>
          </p:cNvPr>
          <p:cNvSpPr txBox="1">
            <a:spLocks noGrp="1"/>
          </p:cNvSpPr>
          <p:nvPr/>
        </p:nvSpPr>
        <p:spPr bwMode="auto">
          <a:xfrm>
            <a:off x="8099425" y="6443663"/>
            <a:ext cx="396875" cy="331787"/>
          </a:xfrm>
          <a:prstGeom prst="rect">
            <a:avLst/>
          </a:prstGeom>
          <a:noFill/>
        </p:spPr>
        <p:txBody>
          <a:bodyPr wrap="none" lIns="0" tIns="0" rIns="0" bIns="0" anchor="ctr" anchorCtr="1"/>
          <a:lstStyle/>
          <a:p>
            <a:pPr algn="ctr" eaLnBrk="1" hangingPunct="1">
              <a:defRPr/>
            </a:pPr>
            <a:fld id="{BAB252F5-A0E5-46EF-8746-A64D4B9C6397}" type="slidenum">
              <a:rPr lang="fr-FR" altLang="fr-FR" sz="1200" b="1">
                <a:solidFill>
                  <a:schemeClr val="tx1">
                    <a:lumMod val="50000"/>
                    <a:lumOff val="50000"/>
                  </a:schemeClr>
                </a:solidFill>
              </a:rPr>
              <a:pPr algn="ctr" eaLnBrk="1" hangingPunct="1">
                <a:defRPr/>
              </a:pPr>
              <a:t>6</a:t>
            </a:fld>
            <a:endParaRPr lang="fr-FR" altLang="fr-FR" sz="1200" b="1">
              <a:solidFill>
                <a:schemeClr val="tx1">
                  <a:lumMod val="50000"/>
                  <a:lumOff val="50000"/>
                </a:schemeClr>
              </a:solidFill>
            </a:endParaRPr>
          </a:p>
        </p:txBody>
      </p:sp>
      <p:pic>
        <p:nvPicPr>
          <p:cNvPr id="9" name="Image 1">
            <a:extLst>
              <a:ext uri="{FF2B5EF4-FFF2-40B4-BE49-F238E27FC236}">
                <a16:creationId xmlns:a16="http://schemas.microsoft.com/office/drawing/2014/main" xmlns="" id="{8F4BD694-DDB9-4752-9ED6-B375A40C2CA4}"/>
              </a:ext>
            </a:extLst>
          </p:cNvPr>
          <p:cNvPicPr>
            <a:picLocks noChangeAspect="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pPr>
              <a:defRPr/>
            </a:pPr>
            <a:r>
              <a:rPr lang="fr-FR" altLang="fr-FR" dirty="0"/>
              <a:t>RESULTATS 2020  -  SOCIETE GENERALE</a:t>
            </a:r>
          </a:p>
        </p:txBody>
      </p:sp>
      <p:sp>
        <p:nvSpPr>
          <p:cNvPr id="4" name="Espace réservé du numéro de diapositive 3"/>
          <p:cNvSpPr>
            <a:spLocks noGrp="1"/>
          </p:cNvSpPr>
          <p:nvPr>
            <p:ph type="sldNum" sz="quarter" idx="11"/>
          </p:nvPr>
        </p:nvSpPr>
        <p:spPr/>
        <p:txBody>
          <a:bodyPr/>
          <a:lstStyle/>
          <a:p>
            <a:pPr>
              <a:defRPr/>
            </a:pPr>
            <a:fld id="{AEADEF3D-D395-4C6F-A008-DC947DCC3F2F}" type="slidenum">
              <a:rPr lang="fr-FR" altLang="fr-FR" smtClean="0"/>
              <a:pPr>
                <a:defRPr/>
              </a:pPr>
              <a:t>7</a:t>
            </a:fld>
            <a:endParaRPr lang="fr-FR" altLang="fr-FR"/>
          </a:p>
        </p:txBody>
      </p:sp>
      <p:pic>
        <p:nvPicPr>
          <p:cNvPr id="6"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RE">
            <a:extLst>
              <a:ext uri="{FF2B5EF4-FFF2-40B4-BE49-F238E27FC236}">
                <a16:creationId xmlns:a16="http://schemas.microsoft.com/office/drawing/2014/main" xmlns="" id="{2C20C0E8-C8A1-4D00-B5E2-CBB2A56222B0}"/>
              </a:ext>
            </a:extLst>
          </p:cNvPr>
          <p:cNvSpPr>
            <a:spLocks noGrp="1"/>
          </p:cNvSpPr>
          <p:nvPr>
            <p:ph type="title"/>
          </p:nvPr>
        </p:nvSpPr>
        <p:spPr>
          <a:xfrm>
            <a:off x="178863" y="186461"/>
            <a:ext cx="8780075" cy="415498"/>
          </a:xfrm>
          <a:ln>
            <a:miter lim="800000"/>
            <a:headEnd/>
            <a:tailEnd/>
          </a:ln>
        </p:spPr>
        <p:txBody>
          <a:bodyPr rtlCol="0"/>
          <a:lstStyle/>
          <a:p>
            <a:pPr defTabSz="685783" eaLnBrk="1" hangingPunct="1">
              <a:defRPr/>
            </a:pPr>
            <a:r>
              <a:rPr lang="fr-FR" dirty="0">
                <a:solidFill>
                  <a:schemeClr val="tx1">
                    <a:lumMod val="50000"/>
                    <a:lumOff val="50000"/>
                  </a:schemeClr>
                </a:solidFill>
              </a:rPr>
              <a:t>ANALYSE DES COMPTES</a:t>
            </a:r>
            <a:endParaRPr dirty="0">
              <a:solidFill>
                <a:schemeClr val="tx1">
                  <a:lumMod val="50000"/>
                  <a:lumOff val="50000"/>
                </a:schemeClr>
              </a:solidFill>
            </a:endParaRPr>
          </a:p>
        </p:txBody>
      </p:sp>
      <p:sp>
        <p:nvSpPr>
          <p:cNvPr id="8" name="SOUS_TITRE_1">
            <a:extLst>
              <a:ext uri="{FF2B5EF4-FFF2-40B4-BE49-F238E27FC236}">
                <a16:creationId xmlns:a16="http://schemas.microsoft.com/office/drawing/2014/main" xmlns="" id="{2A40A690-3ACC-430F-BA90-2D91E68A4BC4}"/>
              </a:ext>
            </a:extLst>
          </p:cNvPr>
          <p:cNvSpPr txBox="1">
            <a:spLocks/>
          </p:cNvSpPr>
          <p:nvPr/>
        </p:nvSpPr>
        <p:spPr bwMode="auto">
          <a:xfrm>
            <a:off x="194440" y="679890"/>
            <a:ext cx="9295064" cy="276999"/>
          </a:xfrm>
          <a:prstGeom prst="rect">
            <a:avLst/>
          </a:prstGeom>
          <a:solidFill>
            <a:srgbClr val="FF4B33"/>
          </a:solidFill>
        </p:spPr>
        <p:txBody>
          <a:bodyPr vert="horz" wrap="square" lIns="0" tIns="0" rIns="0" bIns="0" numCol="1" rtlCol="0" anchor="ctr" anchorCtr="0" compatLnSpc="1">
            <a:prstTxWarp prst="textNoShape">
              <a:avLst/>
            </a:prstTxWarp>
            <a:spAutoFit/>
          </a:bodyPr>
          <a:lstStyle>
            <a:lvl1pPr marL="341313" indent="-341313" algn="l" defTabSz="892175" rtl="0" eaLnBrk="0" fontAlgn="base" hangingPunct="0">
              <a:spcBef>
                <a:spcPct val="20000"/>
              </a:spcBef>
              <a:spcAft>
                <a:spcPct val="0"/>
              </a:spcAft>
              <a:buClr>
                <a:schemeClr val="bg1"/>
              </a:buClr>
              <a:buSzPct val="100000"/>
              <a:buChar char="•"/>
              <a:defRPr lang="fr-FR" sz="1600" b="1" kern="1200" cap="all" dirty="0">
                <a:solidFill>
                  <a:srgbClr val="FF4B33"/>
                </a:solidFill>
                <a:latin typeface="+mn-lt"/>
                <a:ea typeface="+mn-ea"/>
                <a:cs typeface="+mn-cs"/>
              </a:defRPr>
            </a:lvl1pPr>
            <a:lvl2pPr algn="l" defTabSz="684213" rtl="0" eaLnBrk="0" fontAlgn="base" hangingPunct="0">
              <a:spcBef>
                <a:spcPts val="600"/>
              </a:spcBef>
              <a:spcAft>
                <a:spcPct val="0"/>
              </a:spcAft>
              <a:buClr>
                <a:schemeClr val="bg1"/>
              </a:buClr>
              <a:buFont typeface="Arial" panose="020B0604020202020204" pitchFamily="34" charset="0"/>
              <a:defRPr lang="fr-FR" sz="1400" kern="1200" dirty="0">
                <a:solidFill>
                  <a:schemeClr val="tx1"/>
                </a:solidFill>
                <a:latin typeface="+mn-lt"/>
                <a:ea typeface="+mn-ea"/>
                <a:cs typeface="+mn-cs"/>
              </a:defRPr>
            </a:lvl2pPr>
            <a:lvl3pPr algn="l" defTabSz="684213" rtl="0" eaLnBrk="0" fontAlgn="base" hangingPunct="0">
              <a:spcBef>
                <a:spcPts val="600"/>
              </a:spcBef>
              <a:spcAft>
                <a:spcPct val="0"/>
              </a:spcAft>
              <a:buClr>
                <a:schemeClr val="tx2"/>
              </a:buClr>
              <a:buFont typeface="Arial" panose="020B0604020202020204" pitchFamily="34" charset="0"/>
              <a:defRPr lang="fr-FR" sz="1400" kern="1200" dirty="0">
                <a:solidFill>
                  <a:schemeClr val="tx1"/>
                </a:solidFill>
                <a:latin typeface="+mn-lt"/>
                <a:ea typeface="+mn-ea"/>
                <a:cs typeface="+mn-cs"/>
              </a:defRPr>
            </a:lvl3pPr>
            <a:lvl4pPr algn="l" defTabSz="684213" rtl="0" eaLnBrk="0" fontAlgn="base" hangingPunct="0">
              <a:spcBef>
                <a:spcPts val="600"/>
              </a:spcBef>
              <a:spcAft>
                <a:spcPct val="0"/>
              </a:spcAft>
              <a:buFont typeface="Arial" panose="020B0604020202020204" pitchFamily="34" charset="0"/>
              <a:defRPr lang="fr-FR" sz="1400" kern="1200" dirty="0">
                <a:solidFill>
                  <a:schemeClr val="tx1"/>
                </a:solidFill>
                <a:latin typeface="+mn-lt"/>
                <a:ea typeface="+mn-ea"/>
                <a:cs typeface="+mn-cs"/>
              </a:defRPr>
            </a:lvl4pPr>
            <a:lvl5pPr algn="l" defTabSz="684213" rtl="0" eaLnBrk="0" fontAlgn="base" hangingPunct="0">
              <a:spcBef>
                <a:spcPts val="600"/>
              </a:spcBef>
              <a:spcAft>
                <a:spcPct val="0"/>
              </a:spcAft>
              <a:buClr>
                <a:schemeClr val="tx1"/>
              </a:buClr>
              <a:buFont typeface="Arial" panose="020B0604020202020204" pitchFamily="34" charset="0"/>
              <a:defRPr lang="fr-FR" sz="1400" kern="1200" dirty="0">
                <a:solidFill>
                  <a:schemeClr val="tx1"/>
                </a:solidFill>
                <a:latin typeface="+mn-lt"/>
                <a:ea typeface="+mn-ea"/>
                <a:cs typeface="+mn-cs"/>
              </a:defRPr>
            </a:lvl5pPr>
            <a:lvl6pPr marL="1452471"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6pPr>
            <a:lvl7pPr marL="1909643"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7pPr>
            <a:lvl8pPr marL="2366814"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8pPr>
            <a:lvl9pPr marL="2823985" indent="-280970" algn="l" defTabSz="893707" rtl="0" eaLnBrk="0" fontAlgn="base" hangingPunct="0">
              <a:spcBef>
                <a:spcPct val="20000"/>
              </a:spcBef>
              <a:spcAft>
                <a:spcPct val="0"/>
              </a:spcAft>
              <a:buClr>
                <a:schemeClr val="tx1"/>
              </a:buClr>
              <a:buChar char="•"/>
              <a:defRPr sz="1400">
                <a:solidFill>
                  <a:schemeClr val="tx1"/>
                </a:solidFill>
                <a:latin typeface="+mn-lt"/>
                <a:ea typeface="+mn-ea"/>
              </a:defRPr>
            </a:lvl9pPr>
          </a:lstStyle>
          <a:p>
            <a:pPr marL="0" indent="0">
              <a:buFontTx/>
              <a:buNone/>
              <a:defRPr/>
            </a:pPr>
            <a:r>
              <a:rPr lang="fr-FR" sz="1800" dirty="0">
                <a:solidFill>
                  <a:srgbClr val="FFFFFF"/>
                </a:solidFill>
              </a:rPr>
              <a:t>DONNEES TECHNIQUES –TAUX DE COTISATIONS (dont prélèvement réserve)</a:t>
            </a:r>
          </a:p>
        </p:txBody>
      </p:sp>
      <p:graphicFrame>
        <p:nvGraphicFramePr>
          <p:cNvPr id="9" name="Graphique 8">
            <a:extLst>
              <a:ext uri="{FF2B5EF4-FFF2-40B4-BE49-F238E27FC236}">
                <a16:creationId xmlns:a16="http://schemas.microsoft.com/office/drawing/2014/main" xmlns="" id="{9D448D87-32DE-4850-AD39-8485C9F1664F}"/>
              </a:ext>
            </a:extLst>
          </p:cNvPr>
          <p:cNvGraphicFramePr>
            <a:graphicFrameLocks/>
          </p:cNvGraphicFramePr>
          <p:nvPr/>
        </p:nvGraphicFramePr>
        <p:xfrm>
          <a:off x="1409699" y="1497805"/>
          <a:ext cx="7086601" cy="38623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50978918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RE">
            <a:extLst>
              <a:ext uri="{FF2B5EF4-FFF2-40B4-BE49-F238E27FC236}">
                <a16:creationId xmlns:a16="http://schemas.microsoft.com/office/drawing/2014/main" xmlns="" id="{2C20C0E8-C8A1-4D00-B5E2-CBB2A56222B0}"/>
              </a:ext>
            </a:extLst>
          </p:cNvPr>
          <p:cNvSpPr>
            <a:spLocks noGrp="1"/>
          </p:cNvSpPr>
          <p:nvPr>
            <p:ph type="title"/>
          </p:nvPr>
        </p:nvSpPr>
        <p:spPr>
          <a:xfrm>
            <a:off x="344488" y="188641"/>
            <a:ext cx="5976664" cy="432048"/>
          </a:xfrm>
          <a:ln>
            <a:miter lim="800000"/>
            <a:headEnd/>
            <a:tailEnd/>
          </a:ln>
        </p:spPr>
        <p:txBody>
          <a:bodyPr rtlCol="0"/>
          <a:lstStyle/>
          <a:p>
            <a:pPr defTabSz="685783" eaLnBrk="1" hangingPunct="1">
              <a:defRPr/>
            </a:pPr>
            <a:r>
              <a:rPr lang="fr-FR" dirty="0">
                <a:solidFill>
                  <a:schemeClr val="tx1">
                    <a:lumMod val="50000"/>
                    <a:lumOff val="50000"/>
                  </a:schemeClr>
                </a:solidFill>
              </a:rPr>
              <a:t>ANALYSE DES COMPTES</a:t>
            </a:r>
            <a:endParaRPr dirty="0">
              <a:solidFill>
                <a:schemeClr val="tx1">
                  <a:lumMod val="50000"/>
                  <a:lumOff val="50000"/>
                </a:schemeClr>
              </a:solidFill>
            </a:endParaRPr>
          </a:p>
        </p:txBody>
      </p:sp>
      <p:sp>
        <p:nvSpPr>
          <p:cNvPr id="79876" name="SOUS_TITRE_1">
            <a:extLst>
              <a:ext uri="{FF2B5EF4-FFF2-40B4-BE49-F238E27FC236}">
                <a16:creationId xmlns:a16="http://schemas.microsoft.com/office/drawing/2014/main" xmlns="" id="{2A40A690-3ACC-430F-BA90-2D91E68A4BC4}"/>
              </a:ext>
            </a:extLst>
          </p:cNvPr>
          <p:cNvSpPr>
            <a:spLocks noGrp="1"/>
          </p:cNvSpPr>
          <p:nvPr>
            <p:ph type="body" sz="quarter" idx="4294967295"/>
          </p:nvPr>
        </p:nvSpPr>
        <p:spPr bwMode="auto">
          <a:xfrm>
            <a:off x="344488" y="764704"/>
            <a:ext cx="5976938" cy="493713"/>
          </a:xfrm>
          <a:solidFill>
            <a:srgbClr val="FF4B33"/>
          </a:solidFill>
        </p:spPr>
        <p:txBody>
          <a:bodyPr numCol="1" anchor="ctr" compatLnSpc="1">
            <a:prstTxWarp prst="textNoShape">
              <a:avLst/>
            </a:prstTxWarp>
          </a:bodyPr>
          <a:lstStyle/>
          <a:p>
            <a:pPr marL="0" indent="0">
              <a:buFontTx/>
              <a:buNone/>
              <a:defRPr/>
            </a:pPr>
            <a:r>
              <a:rPr sz="1400">
                <a:solidFill>
                  <a:srgbClr val="FFFFFF"/>
                </a:solidFill>
              </a:rPr>
              <a:t>LES COMPTES DE RESULTATS PAR SURVENANCE</a:t>
            </a:r>
          </a:p>
        </p:txBody>
      </p:sp>
      <p:sp>
        <p:nvSpPr>
          <p:cNvPr id="15365" name="NUM_PAGE">
            <a:extLst>
              <a:ext uri="{FF2B5EF4-FFF2-40B4-BE49-F238E27FC236}">
                <a16:creationId xmlns:a16="http://schemas.microsoft.com/office/drawing/2014/main" xmlns="" id="{88E4AC5C-72AC-4E59-AFBB-5CDE2B458C73}"/>
              </a:ext>
            </a:extLst>
          </p:cNvPr>
          <p:cNvSpPr>
            <a:spLocks noGrp="1"/>
          </p:cNvSpPr>
          <p:nvPr>
            <p:ph type="sldNum" sz="quarter" idx="11"/>
          </p:nvPr>
        </p:nvSpPr>
        <p:spPr>
          <a:xfrm>
            <a:off x="9509125" y="6518275"/>
            <a:ext cx="396875" cy="2952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34D1924-E51C-456D-881A-E58144FD3101}" type="slidenum">
              <a:rPr lang="fr-FR" altLang="fr-FR" smtClean="0">
                <a:solidFill>
                  <a:srgbClr val="FFFFFF"/>
                </a:solidFill>
              </a:rPr>
              <a:pPr/>
              <a:t>8</a:t>
            </a:fld>
            <a:endParaRPr lang="fr-FR" altLang="fr-FR">
              <a:solidFill>
                <a:srgbClr val="FFFFFF"/>
              </a:solidFill>
            </a:endParaRPr>
          </a:p>
        </p:txBody>
      </p:sp>
      <p:sp>
        <p:nvSpPr>
          <p:cNvPr id="15366" name="Espace réservé du pied de page 2">
            <a:extLst>
              <a:ext uri="{FF2B5EF4-FFF2-40B4-BE49-F238E27FC236}">
                <a16:creationId xmlns:a16="http://schemas.microsoft.com/office/drawing/2014/main" xmlns="" id="{94E518C5-2C82-4249-9330-E4A55D824611}"/>
              </a:ext>
            </a:extLst>
          </p:cNvPr>
          <p:cNvSpPr txBox="1">
            <a:spLocks noGrp="1"/>
          </p:cNvSpPr>
          <p:nvPr/>
        </p:nvSpPr>
        <p:spPr bwMode="auto">
          <a:xfrm>
            <a:off x="3470275" y="6567488"/>
            <a:ext cx="27813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4" tIns="45718" rIns="91434" bIns="45718"/>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fr-FR" altLang="fr-FR" sz="1000" b="1">
                <a:solidFill>
                  <a:srgbClr val="4D4D4D"/>
                </a:solidFill>
              </a:rPr>
              <a:t>RESULTATS 2019  -  SOCIETE GENERALE</a:t>
            </a:r>
          </a:p>
        </p:txBody>
      </p:sp>
      <p:graphicFrame>
        <p:nvGraphicFramePr>
          <p:cNvPr id="2" name="Tableau 1">
            <a:extLst>
              <a:ext uri="{FF2B5EF4-FFF2-40B4-BE49-F238E27FC236}">
                <a16:creationId xmlns:a16="http://schemas.microsoft.com/office/drawing/2014/main" xmlns="" id="{369AE987-E484-416C-A0FB-363420769B7E}"/>
              </a:ext>
            </a:extLst>
          </p:cNvPr>
          <p:cNvGraphicFramePr>
            <a:graphicFrameLocks noGrp="1"/>
          </p:cNvGraphicFramePr>
          <p:nvPr/>
        </p:nvGraphicFramePr>
        <p:xfrm>
          <a:off x="344488" y="1556792"/>
          <a:ext cx="9290052" cy="4319592"/>
        </p:xfrm>
        <a:graphic>
          <a:graphicData uri="http://schemas.openxmlformats.org/drawingml/2006/table">
            <a:tbl>
              <a:tblPr/>
              <a:tblGrid>
                <a:gridCol w="1550938">
                  <a:extLst>
                    <a:ext uri="{9D8B030D-6E8A-4147-A177-3AD203B41FA5}">
                      <a16:colId xmlns:a16="http://schemas.microsoft.com/office/drawing/2014/main" xmlns="" val="20000"/>
                    </a:ext>
                  </a:extLst>
                </a:gridCol>
                <a:gridCol w="1345392">
                  <a:extLst>
                    <a:ext uri="{9D8B030D-6E8A-4147-A177-3AD203B41FA5}">
                      <a16:colId xmlns:a16="http://schemas.microsoft.com/office/drawing/2014/main" xmlns="" val="20001"/>
                    </a:ext>
                  </a:extLst>
                </a:gridCol>
                <a:gridCol w="1033958">
                  <a:extLst>
                    <a:ext uri="{9D8B030D-6E8A-4147-A177-3AD203B41FA5}">
                      <a16:colId xmlns:a16="http://schemas.microsoft.com/office/drawing/2014/main" xmlns="" val="20002"/>
                    </a:ext>
                  </a:extLst>
                </a:gridCol>
                <a:gridCol w="1033958">
                  <a:extLst>
                    <a:ext uri="{9D8B030D-6E8A-4147-A177-3AD203B41FA5}">
                      <a16:colId xmlns:a16="http://schemas.microsoft.com/office/drawing/2014/main" xmlns="" val="20003"/>
                    </a:ext>
                  </a:extLst>
                </a:gridCol>
                <a:gridCol w="1033958">
                  <a:extLst>
                    <a:ext uri="{9D8B030D-6E8A-4147-A177-3AD203B41FA5}">
                      <a16:colId xmlns:a16="http://schemas.microsoft.com/office/drawing/2014/main" xmlns="" val="20004"/>
                    </a:ext>
                  </a:extLst>
                </a:gridCol>
                <a:gridCol w="1033958">
                  <a:extLst>
                    <a:ext uri="{9D8B030D-6E8A-4147-A177-3AD203B41FA5}">
                      <a16:colId xmlns:a16="http://schemas.microsoft.com/office/drawing/2014/main" xmlns="" val="20005"/>
                    </a:ext>
                  </a:extLst>
                </a:gridCol>
                <a:gridCol w="1033958">
                  <a:extLst>
                    <a:ext uri="{9D8B030D-6E8A-4147-A177-3AD203B41FA5}">
                      <a16:colId xmlns:a16="http://schemas.microsoft.com/office/drawing/2014/main" xmlns="" val="20006"/>
                    </a:ext>
                  </a:extLst>
                </a:gridCol>
                <a:gridCol w="1223932">
                  <a:extLst>
                    <a:ext uri="{9D8B030D-6E8A-4147-A177-3AD203B41FA5}">
                      <a16:colId xmlns:a16="http://schemas.microsoft.com/office/drawing/2014/main" xmlns="" val="20007"/>
                    </a:ext>
                  </a:extLst>
                </a:gridCol>
              </a:tblGrid>
              <a:tr h="206088">
                <a:tc gridSpan="2">
                  <a:txBody>
                    <a:bodyPr/>
                    <a:lstStyle/>
                    <a:p>
                      <a:pPr algn="ctr" fontAlgn="ctr"/>
                      <a:r>
                        <a:rPr lang="fr-FR" sz="1000" b="1" i="0" u="none" strike="noStrike" dirty="0">
                          <a:solidFill>
                            <a:srgbClr val="000000"/>
                          </a:solidFill>
                          <a:effectLst/>
                          <a:latin typeface="Arial" panose="020B0604020202020204" pitchFamily="34" charset="0"/>
                        </a:rPr>
                        <a:t>Tous Collèges</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ctr" fontAlgn="ctr"/>
                      <a:r>
                        <a:rPr lang="fr-FR" sz="1000" b="1" i="0" u="none" strike="noStrike">
                          <a:solidFill>
                            <a:srgbClr val="000000"/>
                          </a:solidFill>
                          <a:effectLst/>
                          <a:latin typeface="Arial" panose="020B0604020202020204" pitchFamily="34" charset="0"/>
                        </a:rPr>
                        <a:t>2015</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000" b="1" i="0" u="none" strike="noStrike">
                          <a:solidFill>
                            <a:srgbClr val="000000"/>
                          </a:solidFill>
                          <a:effectLst/>
                          <a:latin typeface="Arial" panose="020B0604020202020204" pitchFamily="34" charset="0"/>
                        </a:rPr>
                        <a:t>2016</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000" b="1" i="0" u="none" strike="noStrike">
                          <a:solidFill>
                            <a:srgbClr val="000000"/>
                          </a:solidFill>
                          <a:effectLst/>
                          <a:latin typeface="Arial" panose="020B0604020202020204" pitchFamily="34" charset="0"/>
                        </a:rPr>
                        <a:t>2017</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000" b="1" i="0" u="none" strike="noStrike">
                          <a:solidFill>
                            <a:srgbClr val="000000"/>
                          </a:solidFill>
                          <a:effectLst/>
                          <a:latin typeface="Arial" panose="020B0604020202020204" pitchFamily="34" charset="0"/>
                        </a:rPr>
                        <a:t>2018</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000" b="1" i="0" u="none" strike="noStrike">
                          <a:solidFill>
                            <a:srgbClr val="000000"/>
                          </a:solidFill>
                          <a:effectLst/>
                          <a:latin typeface="Arial" panose="020B0604020202020204" pitchFamily="34" charset="0"/>
                        </a:rPr>
                        <a:t>2019</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000" b="1" i="0" u="none" strike="noStrike">
                          <a:solidFill>
                            <a:srgbClr val="000000"/>
                          </a:solidFill>
                          <a:effectLst/>
                          <a:latin typeface="Arial" panose="020B0604020202020204" pitchFamily="34" charset="0"/>
                        </a:rPr>
                        <a:t>2015-2019</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42792">
                <a:tc rowSpan="4">
                  <a:txBody>
                    <a:bodyPr/>
                    <a:lstStyle/>
                    <a:p>
                      <a:pPr algn="l" fontAlgn="b"/>
                      <a:r>
                        <a:rPr lang="fr-FR" sz="1000" b="1" i="0" u="none" strike="noStrike">
                          <a:solidFill>
                            <a:srgbClr val="000000"/>
                          </a:solidFill>
                          <a:effectLst/>
                          <a:latin typeface="Arial" panose="020B0604020202020204" pitchFamily="34" charset="0"/>
                        </a:rPr>
                        <a:t>DECES</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r-FR" sz="1000" b="0" i="0" u="none" strike="noStrike">
                          <a:solidFill>
                            <a:srgbClr val="000000"/>
                          </a:solidFill>
                          <a:effectLst/>
                          <a:latin typeface="Arial" panose="020B0604020202020204" pitchFamily="34" charset="0"/>
                        </a:rPr>
                        <a:t>Cotisations nettes</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10 011 563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10 142 761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10 124 775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9 922 288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9 074 593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49 275 980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r h="342792">
                <a:tc vMerge="1">
                  <a:txBody>
                    <a:bodyPr/>
                    <a:lstStyle/>
                    <a:p>
                      <a:endParaRPr lang="fr-FR"/>
                    </a:p>
                  </a:txBody>
                  <a:tcPr/>
                </a:tc>
                <a:tc>
                  <a:txBody>
                    <a:bodyPr/>
                    <a:lstStyle/>
                    <a:p>
                      <a:pPr algn="l" fontAlgn="b"/>
                      <a:r>
                        <a:rPr lang="fr-FR" sz="1000" b="0" i="0" u="none" strike="noStrike">
                          <a:solidFill>
                            <a:srgbClr val="000000"/>
                          </a:solidFill>
                          <a:effectLst/>
                          <a:latin typeface="Arial" panose="020B0604020202020204" pitchFamily="34" charset="0"/>
                        </a:rPr>
                        <a:t>Charge de sinistres</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7 475 638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8 247 515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8 748 557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7 225 214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8 760 027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40 456 952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2"/>
                  </a:ext>
                </a:extLst>
              </a:tr>
              <a:tr h="342792">
                <a:tc vMerge="1">
                  <a:txBody>
                    <a:bodyPr/>
                    <a:lstStyle/>
                    <a:p>
                      <a:endParaRPr lang="fr-FR"/>
                    </a:p>
                  </a:txBody>
                  <a:tcPr/>
                </a:tc>
                <a:tc>
                  <a:txBody>
                    <a:bodyPr/>
                    <a:lstStyle/>
                    <a:p>
                      <a:pPr algn="l" fontAlgn="b"/>
                      <a:r>
                        <a:rPr lang="fr-FR" sz="1000" b="0" i="0" u="none" strike="noStrike">
                          <a:solidFill>
                            <a:srgbClr val="000000"/>
                          </a:solidFill>
                          <a:effectLst/>
                          <a:latin typeface="Arial" panose="020B0604020202020204" pitchFamily="34" charset="0"/>
                        </a:rPr>
                        <a:t>Solde</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2 535 925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1 895 246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1 376 218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2 697 074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314 566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8 819 028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r h="342792">
                <a:tc vMerge="1">
                  <a:txBody>
                    <a:bodyPr/>
                    <a:lstStyle/>
                    <a:p>
                      <a:endParaRPr lang="fr-FR"/>
                    </a:p>
                  </a:txBody>
                  <a:tcPr/>
                </a:tc>
                <a:tc>
                  <a:txBody>
                    <a:bodyPr/>
                    <a:lstStyle/>
                    <a:p>
                      <a:pPr algn="l" fontAlgn="b"/>
                      <a:r>
                        <a:rPr lang="fr-FR" sz="1000" b="1" i="0" u="none" strike="noStrike" dirty="0">
                          <a:solidFill>
                            <a:srgbClr val="000000"/>
                          </a:solidFill>
                          <a:effectLst/>
                          <a:latin typeface="Arial" panose="020B0604020202020204" pitchFamily="34" charset="0"/>
                        </a:rPr>
                        <a:t>S/P net</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74,67%</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81,31%</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86,41%</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a:solidFill>
                            <a:srgbClr val="000000"/>
                          </a:solidFill>
                          <a:effectLst/>
                          <a:latin typeface="Arial" panose="020B0604020202020204" pitchFamily="34" charset="0"/>
                        </a:rPr>
                        <a:t>72,82%</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a:solidFill>
                            <a:srgbClr val="000000"/>
                          </a:solidFill>
                          <a:effectLst/>
                          <a:latin typeface="Arial" panose="020B0604020202020204" pitchFamily="34" charset="0"/>
                        </a:rPr>
                        <a:t>96,53%</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82,10%</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extLst>
                  <a:ext uri="{0D108BD9-81ED-4DB2-BD59-A6C34878D82A}">
                    <a16:rowId xmlns:a16="http://schemas.microsoft.com/office/drawing/2014/main" xmlns="" val="10004"/>
                  </a:ext>
                </a:extLst>
              </a:tr>
              <a:tr h="342792">
                <a:tc rowSpan="4">
                  <a:txBody>
                    <a:bodyPr/>
                    <a:lstStyle/>
                    <a:p>
                      <a:pPr algn="l" fontAlgn="b"/>
                      <a:r>
                        <a:rPr lang="fr-FR" sz="1000" b="1" i="0" u="none" strike="noStrike" dirty="0">
                          <a:solidFill>
                            <a:srgbClr val="000000"/>
                          </a:solidFill>
                          <a:effectLst/>
                          <a:latin typeface="Arial" panose="020B0604020202020204" pitchFamily="34" charset="0"/>
                        </a:rPr>
                        <a:t>ARRET DE TRAVAIL</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r-FR" sz="1000" b="0" i="0" u="none" strike="noStrike">
                          <a:solidFill>
                            <a:srgbClr val="000000"/>
                          </a:solidFill>
                          <a:effectLst/>
                          <a:latin typeface="Arial" panose="020B0604020202020204" pitchFamily="34" charset="0"/>
                        </a:rPr>
                        <a:t>Cotisations nettes</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11 793 168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12 070 745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dirty="0">
                          <a:solidFill>
                            <a:srgbClr val="000000"/>
                          </a:solidFill>
                          <a:effectLst/>
                          <a:latin typeface="Arial" panose="020B0604020202020204" pitchFamily="34" charset="0"/>
                        </a:rPr>
                        <a:t>     12 234 247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dirty="0">
                          <a:solidFill>
                            <a:srgbClr val="000000"/>
                          </a:solidFill>
                          <a:effectLst/>
                          <a:latin typeface="Arial" panose="020B0604020202020204" pitchFamily="34" charset="0"/>
                        </a:rPr>
                        <a:t>     12 238 194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dirty="0">
                          <a:solidFill>
                            <a:srgbClr val="000000"/>
                          </a:solidFill>
                          <a:effectLst/>
                          <a:latin typeface="Arial" panose="020B0604020202020204" pitchFamily="34" charset="0"/>
                        </a:rPr>
                        <a:t>     11 465 879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dirty="0">
                          <a:solidFill>
                            <a:srgbClr val="000000"/>
                          </a:solidFill>
                          <a:effectLst/>
                          <a:latin typeface="Arial" panose="020B0604020202020204" pitchFamily="34" charset="0"/>
                        </a:rPr>
                        <a:t>          59 802 233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5"/>
                  </a:ext>
                </a:extLst>
              </a:tr>
              <a:tr h="342792">
                <a:tc vMerge="1">
                  <a:txBody>
                    <a:bodyPr/>
                    <a:lstStyle/>
                    <a:p>
                      <a:endParaRPr lang="fr-FR"/>
                    </a:p>
                  </a:txBody>
                  <a:tcPr/>
                </a:tc>
                <a:tc>
                  <a:txBody>
                    <a:bodyPr/>
                    <a:lstStyle/>
                    <a:p>
                      <a:pPr algn="l" fontAlgn="b"/>
                      <a:r>
                        <a:rPr lang="fr-FR" sz="1000" b="0" i="0" u="none" strike="noStrike">
                          <a:solidFill>
                            <a:srgbClr val="000000"/>
                          </a:solidFill>
                          <a:effectLst/>
                          <a:latin typeface="Arial" panose="020B0604020202020204" pitchFamily="34" charset="0"/>
                        </a:rPr>
                        <a:t>Charge de sinistres</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11 510 043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14 148 366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12 378 432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16 399 275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16 138 655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70 574 771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6"/>
                  </a:ext>
                </a:extLst>
              </a:tr>
              <a:tr h="342792">
                <a:tc vMerge="1">
                  <a:txBody>
                    <a:bodyPr/>
                    <a:lstStyle/>
                    <a:p>
                      <a:endParaRPr lang="fr-FR"/>
                    </a:p>
                  </a:txBody>
                  <a:tcPr/>
                </a:tc>
                <a:tc>
                  <a:txBody>
                    <a:bodyPr/>
                    <a:lstStyle/>
                    <a:p>
                      <a:pPr algn="l" fontAlgn="b"/>
                      <a:r>
                        <a:rPr lang="fr-FR" sz="1000" b="0" i="0" u="none" strike="noStrike">
                          <a:solidFill>
                            <a:srgbClr val="000000"/>
                          </a:solidFill>
                          <a:effectLst/>
                          <a:latin typeface="Arial" panose="020B0604020202020204" pitchFamily="34" charset="0"/>
                        </a:rPr>
                        <a:t>Solde</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283 125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2 077 621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144 185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4 161 080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4 672 776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10 772 538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7"/>
                  </a:ext>
                </a:extLst>
              </a:tr>
              <a:tr h="342792">
                <a:tc vMerge="1">
                  <a:txBody>
                    <a:bodyPr/>
                    <a:lstStyle/>
                    <a:p>
                      <a:endParaRPr lang="fr-FR"/>
                    </a:p>
                  </a:txBody>
                  <a:tcPr/>
                </a:tc>
                <a:tc>
                  <a:txBody>
                    <a:bodyPr/>
                    <a:lstStyle/>
                    <a:p>
                      <a:pPr algn="l" fontAlgn="b"/>
                      <a:r>
                        <a:rPr lang="fr-FR" sz="1000" b="1" i="0" u="none" strike="noStrike" dirty="0">
                          <a:solidFill>
                            <a:srgbClr val="000000"/>
                          </a:solidFill>
                          <a:effectLst/>
                          <a:latin typeface="Arial" panose="020B0604020202020204" pitchFamily="34" charset="0"/>
                        </a:rPr>
                        <a:t>S/P net</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97,60%</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117,21%</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101,18%</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134,00%</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140,75%</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118,01%</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extLst>
                  <a:ext uri="{0D108BD9-81ED-4DB2-BD59-A6C34878D82A}">
                    <a16:rowId xmlns:a16="http://schemas.microsoft.com/office/drawing/2014/main" xmlns="" val="10008"/>
                  </a:ext>
                </a:extLst>
              </a:tr>
              <a:tr h="342792">
                <a:tc rowSpan="4">
                  <a:txBody>
                    <a:bodyPr/>
                    <a:lstStyle/>
                    <a:p>
                      <a:pPr algn="l" fontAlgn="b"/>
                      <a:r>
                        <a:rPr lang="fr-FR" sz="1000" b="1" i="0" u="none" strike="noStrike">
                          <a:solidFill>
                            <a:srgbClr val="000000"/>
                          </a:solidFill>
                          <a:effectLst/>
                          <a:latin typeface="Arial" panose="020B0604020202020204" pitchFamily="34" charset="0"/>
                        </a:rPr>
                        <a:t>TOTAL PREVOYANCE</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r-FR" sz="1000" b="0" i="0" u="none" strike="noStrike">
                          <a:solidFill>
                            <a:srgbClr val="000000"/>
                          </a:solidFill>
                          <a:effectLst/>
                          <a:latin typeface="Arial" panose="020B0604020202020204" pitchFamily="34" charset="0"/>
                        </a:rPr>
                        <a:t>Cotisations nettes</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21 804 731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22 213 506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22 359 022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22 160 482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dirty="0">
                          <a:solidFill>
                            <a:srgbClr val="000000"/>
                          </a:solidFill>
                          <a:effectLst/>
                          <a:latin typeface="Arial" panose="020B0604020202020204" pitchFamily="34" charset="0"/>
                        </a:rPr>
                        <a:t>     20 540 472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109 078 213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9"/>
                  </a:ext>
                </a:extLst>
              </a:tr>
              <a:tr h="342792">
                <a:tc vMerge="1">
                  <a:txBody>
                    <a:bodyPr/>
                    <a:lstStyle/>
                    <a:p>
                      <a:endParaRPr lang="fr-FR"/>
                    </a:p>
                  </a:txBody>
                  <a:tcPr/>
                </a:tc>
                <a:tc>
                  <a:txBody>
                    <a:bodyPr/>
                    <a:lstStyle/>
                    <a:p>
                      <a:pPr algn="l" fontAlgn="b"/>
                      <a:r>
                        <a:rPr lang="fr-FR" sz="1000" b="0" i="0" u="none" strike="noStrike">
                          <a:solidFill>
                            <a:srgbClr val="000000"/>
                          </a:solidFill>
                          <a:effectLst/>
                          <a:latin typeface="Arial" panose="020B0604020202020204" pitchFamily="34" charset="0"/>
                        </a:rPr>
                        <a:t>Charge de sinistres</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18 985 682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22 395 880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21 126 990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23 624 488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24 898 682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111 031 722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10"/>
                  </a:ext>
                </a:extLst>
              </a:tr>
              <a:tr h="342792">
                <a:tc vMerge="1">
                  <a:txBody>
                    <a:bodyPr/>
                    <a:lstStyle/>
                    <a:p>
                      <a:endParaRPr lang="fr-FR"/>
                    </a:p>
                  </a:txBody>
                  <a:tcPr/>
                </a:tc>
                <a:tc>
                  <a:txBody>
                    <a:bodyPr/>
                    <a:lstStyle/>
                    <a:p>
                      <a:pPr algn="l" fontAlgn="b"/>
                      <a:r>
                        <a:rPr lang="fr-FR" sz="1000" b="0" i="0" u="none" strike="noStrike">
                          <a:solidFill>
                            <a:srgbClr val="000000"/>
                          </a:solidFill>
                          <a:effectLst/>
                          <a:latin typeface="Arial" panose="020B0604020202020204" pitchFamily="34" charset="0"/>
                        </a:rPr>
                        <a:t>Solde</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2 819 049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182 374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1 232 032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1 464 006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4 358 210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1000" b="0" i="0" u="none" strike="noStrike">
                          <a:solidFill>
                            <a:srgbClr val="000000"/>
                          </a:solidFill>
                          <a:effectLst/>
                          <a:latin typeface="Arial" panose="020B0604020202020204" pitchFamily="34" charset="0"/>
                        </a:rPr>
                        <a:t>-           1 953 509   </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11"/>
                  </a:ext>
                </a:extLst>
              </a:tr>
              <a:tr h="342792">
                <a:tc vMerge="1">
                  <a:txBody>
                    <a:bodyPr/>
                    <a:lstStyle/>
                    <a:p>
                      <a:endParaRPr lang="fr-FR"/>
                    </a:p>
                  </a:txBody>
                  <a:tcPr/>
                </a:tc>
                <a:tc>
                  <a:txBody>
                    <a:bodyPr/>
                    <a:lstStyle/>
                    <a:p>
                      <a:pPr algn="l" fontAlgn="b"/>
                      <a:r>
                        <a:rPr lang="fr-FR" sz="1000" b="1" i="0" u="none" strike="noStrike" dirty="0">
                          <a:solidFill>
                            <a:srgbClr val="000000"/>
                          </a:solidFill>
                          <a:effectLst/>
                          <a:latin typeface="Arial" panose="020B0604020202020204" pitchFamily="34" charset="0"/>
                        </a:rPr>
                        <a:t>S/P net</a:t>
                      </a:r>
                    </a:p>
                  </a:txBody>
                  <a:tcPr marL="8591" marR="8591" marT="85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87,07%</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100,82%</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94,49%</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106,61%</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121,22%</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tc>
                  <a:txBody>
                    <a:bodyPr/>
                    <a:lstStyle/>
                    <a:p>
                      <a:pPr algn="ctr" fontAlgn="ctr"/>
                      <a:r>
                        <a:rPr lang="fr-FR" sz="1000" b="1" i="0" u="none" strike="noStrike" dirty="0">
                          <a:solidFill>
                            <a:srgbClr val="000000"/>
                          </a:solidFill>
                          <a:effectLst/>
                          <a:latin typeface="Arial" panose="020B0604020202020204" pitchFamily="34" charset="0"/>
                        </a:rPr>
                        <a:t>101,79%</a:t>
                      </a:r>
                    </a:p>
                  </a:txBody>
                  <a:tcPr marL="8591" marR="8591" marT="85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B33"/>
                    </a:solidFill>
                  </a:tcPr>
                </a:tc>
                <a:extLst>
                  <a:ext uri="{0D108BD9-81ED-4DB2-BD59-A6C34878D82A}">
                    <a16:rowId xmlns:a16="http://schemas.microsoft.com/office/drawing/2014/main" xmlns="" val="10012"/>
                  </a:ext>
                </a:extLst>
              </a:tr>
            </a:tbl>
          </a:graphicData>
        </a:graphic>
      </p:graphicFrame>
      <p:sp>
        <p:nvSpPr>
          <p:cNvPr id="8" name="Espace réservé du numéro de diapositive 2">
            <a:extLst>
              <a:ext uri="{FF2B5EF4-FFF2-40B4-BE49-F238E27FC236}">
                <a16:creationId xmlns:a16="http://schemas.microsoft.com/office/drawing/2014/main" xmlns="" id="{8757DD34-610F-4E81-A0BC-B47DDEAB116E}"/>
              </a:ext>
            </a:extLst>
          </p:cNvPr>
          <p:cNvSpPr txBox="1">
            <a:spLocks noGrp="1"/>
          </p:cNvSpPr>
          <p:nvPr/>
        </p:nvSpPr>
        <p:spPr bwMode="auto">
          <a:xfrm>
            <a:off x="8099425" y="6443663"/>
            <a:ext cx="396875" cy="331787"/>
          </a:xfrm>
          <a:prstGeom prst="rect">
            <a:avLst/>
          </a:prstGeom>
          <a:noFill/>
        </p:spPr>
        <p:txBody>
          <a:bodyPr wrap="none" lIns="0" tIns="0" rIns="0" bIns="0" anchor="ctr" anchorCtr="1"/>
          <a:lstStyle/>
          <a:p>
            <a:pPr algn="ctr" eaLnBrk="1" hangingPunct="1">
              <a:defRPr/>
            </a:pPr>
            <a:fld id="{04FAFD3D-C57F-4C28-B2C4-BFE185FC9077}" type="slidenum">
              <a:rPr lang="fr-FR" altLang="fr-FR" sz="1200" b="1">
                <a:solidFill>
                  <a:schemeClr val="tx1">
                    <a:lumMod val="50000"/>
                    <a:lumOff val="50000"/>
                  </a:schemeClr>
                </a:solidFill>
              </a:rPr>
              <a:pPr algn="ctr" eaLnBrk="1" hangingPunct="1">
                <a:defRPr/>
              </a:pPr>
              <a:t>8</a:t>
            </a:fld>
            <a:endParaRPr lang="fr-FR" altLang="fr-FR" sz="1200" b="1">
              <a:solidFill>
                <a:schemeClr val="tx1">
                  <a:lumMod val="50000"/>
                  <a:lumOff val="50000"/>
                </a:schemeClr>
              </a:solidFill>
            </a:endParaRPr>
          </a:p>
        </p:txBody>
      </p:sp>
      <p:sp>
        <p:nvSpPr>
          <p:cNvPr id="3" name="Rectangle : coins arrondis 2">
            <a:extLst>
              <a:ext uri="{FF2B5EF4-FFF2-40B4-BE49-F238E27FC236}">
                <a16:creationId xmlns:a16="http://schemas.microsoft.com/office/drawing/2014/main" xmlns="" id="{BF359DF5-BB06-4E95-B813-892584B204F2}"/>
              </a:ext>
            </a:extLst>
          </p:cNvPr>
          <p:cNvSpPr/>
          <p:nvPr/>
        </p:nvSpPr>
        <p:spPr>
          <a:xfrm>
            <a:off x="7329264" y="1268760"/>
            <a:ext cx="1152128" cy="4896544"/>
          </a:xfrm>
          <a:prstGeom prst="roundRect">
            <a:avLst/>
          </a:prstGeom>
          <a:noFill/>
          <a:ln w="38100">
            <a:solidFill>
              <a:srgbClr val="FF4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
            <a:extLst>
              <a:ext uri="{FF2B5EF4-FFF2-40B4-BE49-F238E27FC236}">
                <a16:creationId xmlns:a16="http://schemas.microsoft.com/office/drawing/2014/main" xmlns="" id="{8F4BD694-DDB9-4752-9ED6-B375A40C2CA4}"/>
              </a:ext>
            </a:extLst>
          </p:cNvPr>
          <p:cNvPicPr>
            <a:picLocks noChangeAspect="1"/>
          </p:cNvPicPr>
          <p:nvPr/>
        </p:nvPicPr>
        <p:blipFill>
          <a:blip r:embed="rId2" cstate="print">
            <a:extLst>
              <a:ext uri="{28A0092B-C50C-407E-A947-70E740481C1C}">
                <a14:useLocalDpi xmlns:a14="http://schemas.microsoft.com/office/drawing/2010/main" xmlns="" val="0"/>
              </a:ext>
            </a:extLst>
          </a:blip>
          <a:srcRect r="35928"/>
          <a:stretch>
            <a:fillRect/>
          </a:stretch>
        </p:blipFill>
        <p:spPr bwMode="auto">
          <a:xfrm>
            <a:off x="194440" y="6356160"/>
            <a:ext cx="1283084" cy="423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Rectangle 3"/>
          <p:cNvSpPr/>
          <p:nvPr/>
        </p:nvSpPr>
        <p:spPr>
          <a:xfrm>
            <a:off x="344488" y="5876384"/>
            <a:ext cx="6984776" cy="400110"/>
          </a:xfrm>
          <a:prstGeom prst="rect">
            <a:avLst/>
          </a:prstGeom>
        </p:spPr>
        <p:txBody>
          <a:bodyPr wrap="square">
            <a:spAutoFit/>
          </a:bodyPr>
          <a:lstStyle/>
          <a:p>
            <a:r>
              <a:rPr lang="fr-FR" altLang="fr-FR" sz="1000" dirty="0"/>
              <a:t>Charge de sinistres = Prestations + PM + PSAP +PSI</a:t>
            </a:r>
            <a:br>
              <a:rPr lang="fr-FR" altLang="fr-FR" sz="1000" dirty="0"/>
            </a:br>
            <a:r>
              <a:rPr lang="fr-FR" altLang="fr-FR" sz="1000" dirty="0"/>
              <a:t>Frais de gestion: 7%</a:t>
            </a:r>
            <a:endParaRPr lang="fr-FR" sz="1000" dirty="0"/>
          </a:p>
        </p:txBody>
      </p:sp>
      <p:sp>
        <p:nvSpPr>
          <p:cNvPr id="12" name="Ellipse 11">
            <a:extLst>
              <a:ext uri="{FF2B5EF4-FFF2-40B4-BE49-F238E27FC236}">
                <a16:creationId xmlns:a16="http://schemas.microsoft.com/office/drawing/2014/main" xmlns="" id="{DC5BD439-1BD4-4A4B-A6A4-65742D83226F}"/>
              </a:ext>
            </a:extLst>
          </p:cNvPr>
          <p:cNvSpPr/>
          <p:nvPr/>
        </p:nvSpPr>
        <p:spPr>
          <a:xfrm>
            <a:off x="7375548" y="4118586"/>
            <a:ext cx="1000503" cy="432048"/>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a:extLst>
              <a:ext uri="{FF2B5EF4-FFF2-40B4-BE49-F238E27FC236}">
                <a16:creationId xmlns:a16="http://schemas.microsoft.com/office/drawing/2014/main" xmlns="" id="{63A99B9F-970E-4F18-AEDD-8EDEA277B583}"/>
              </a:ext>
            </a:extLst>
          </p:cNvPr>
          <p:cNvSpPr/>
          <p:nvPr/>
        </p:nvSpPr>
        <p:spPr>
          <a:xfrm>
            <a:off x="6321152" y="4118586"/>
            <a:ext cx="1000503" cy="432048"/>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808265914"/>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S_RELEASE_DATE" val="2012.12.07"/>
  <p:tag name="AS_VERSION" val="6.7.1.0"/>
  <p:tag name="AS_TITLE" val="Aspose.Slides for Java"/>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fcbKGqVTk0GtqC3qorawO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fcbKGqVTk0GtqC3qorawO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fcbKGqVTk0GtqC3qorawO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fcbKGqVTk0GtqC3qorawO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fcbKGqVTk0GtqC3qorawO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MASQUE MM-20121219">
  <a:themeElements>
    <a:clrScheme name="Masque MM-2011-1 1">
      <a:dk1>
        <a:srgbClr val="000000"/>
      </a:dk1>
      <a:lt1>
        <a:srgbClr val="FFFFFF"/>
      </a:lt1>
      <a:dk2>
        <a:srgbClr val="EB6A1E"/>
      </a:dk2>
      <a:lt2>
        <a:srgbClr val="F29400"/>
      </a:lt2>
      <a:accent1>
        <a:srgbClr val="E5352D"/>
      </a:accent1>
      <a:accent2>
        <a:srgbClr val="E41370"/>
      </a:accent2>
      <a:accent3>
        <a:srgbClr val="FFFFFF"/>
      </a:accent3>
      <a:accent4>
        <a:srgbClr val="000000"/>
      </a:accent4>
      <a:accent5>
        <a:srgbClr val="F0AEAD"/>
      </a:accent5>
      <a:accent6>
        <a:srgbClr val="CF1065"/>
      </a:accent6>
      <a:hlink>
        <a:srgbClr val="93117E"/>
      </a:hlink>
      <a:folHlink>
        <a:srgbClr val="9C75AD"/>
      </a:folHlink>
    </a:clrScheme>
    <a:fontScheme name="Masque MM-2011-1">
      <a:majorFont>
        <a:latin typeface="Arial"/>
        <a:ea typeface="MS PGothic"/>
        <a:cs typeface="Arial"/>
      </a:majorFont>
      <a:minorFont>
        <a:latin typeface="Arial"/>
        <a:ea typeface="MS PGothic"/>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asque MM-2011-1 1">
        <a:dk1>
          <a:srgbClr val="000000"/>
        </a:dk1>
        <a:lt1>
          <a:srgbClr val="FFFFFF"/>
        </a:lt1>
        <a:dk2>
          <a:srgbClr val="EB6A1E"/>
        </a:dk2>
        <a:lt2>
          <a:srgbClr val="F29400"/>
        </a:lt2>
        <a:accent1>
          <a:srgbClr val="E5352D"/>
        </a:accent1>
        <a:accent2>
          <a:srgbClr val="E41370"/>
        </a:accent2>
        <a:accent3>
          <a:srgbClr val="FFFFFF"/>
        </a:accent3>
        <a:accent4>
          <a:srgbClr val="000000"/>
        </a:accent4>
        <a:accent5>
          <a:srgbClr val="F0AEAD"/>
        </a:accent5>
        <a:accent6>
          <a:srgbClr val="CF1065"/>
        </a:accent6>
        <a:hlink>
          <a:srgbClr val="93117E"/>
        </a:hlink>
        <a:folHlink>
          <a:srgbClr val="9C75A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57543</TotalTime>
  <Words>1764</Words>
  <Application>Microsoft Office PowerPoint</Application>
  <PresentationFormat>Format A4 (210 x 297 mm)</PresentationFormat>
  <Paragraphs>405</Paragraphs>
  <Slides>35</Slides>
  <Notes>2</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35</vt:i4>
      </vt:variant>
    </vt:vector>
  </HeadingPairs>
  <TitlesOfParts>
    <vt:vector size="37" baseType="lpstr">
      <vt:lpstr>1_MASQUE MM-20121219</vt:lpstr>
      <vt:lpstr>think-cell Slide</vt:lpstr>
      <vt:lpstr>SOCIETE GENERALE  - PREVOYANCE</vt:lpstr>
      <vt:lpstr>Sommaire</vt:lpstr>
      <vt:lpstr>Diapositive 2</vt:lpstr>
      <vt:lpstr>CALCUL DES PROVISIONS MATHEMATIQUES</vt:lpstr>
      <vt:lpstr>     </vt:lpstr>
      <vt:lpstr>     </vt:lpstr>
      <vt:lpstr>Diapositive 6</vt:lpstr>
      <vt:lpstr>ANALYSE DES COMPTES</vt:lpstr>
      <vt:lpstr>ANALYSE DES COMPTES</vt:lpstr>
      <vt:lpstr>ANALYSE DES COMPTES</vt:lpstr>
      <vt:lpstr>     STATISTIQUES DECES </vt:lpstr>
      <vt:lpstr>ANALYSE DES COMPTES</vt:lpstr>
      <vt:lpstr>ANALYSE DES COMPTES</vt:lpstr>
      <vt:lpstr>ANALYSE DES COMPTES</vt:lpstr>
      <vt:lpstr>ANALYSE DES COMPTES</vt:lpstr>
      <vt:lpstr>Diapositive 15</vt:lpstr>
      <vt:lpstr>ANALYSE DES COMPTES</vt:lpstr>
      <vt:lpstr>     STATISTIQUES  ARRET DE TRAVAIL </vt:lpstr>
      <vt:lpstr>ANALYSE DES COMPTES</vt:lpstr>
      <vt:lpstr>PREVOYANCE</vt:lpstr>
      <vt:lpstr>ANALYSE DES COMPTES</vt:lpstr>
      <vt:lpstr>ANALYSE DES COMPTES</vt:lpstr>
      <vt:lpstr>ANALYSE DES COMPTES</vt:lpstr>
      <vt:lpstr>ANALYSE DES COMPTES</vt:lpstr>
      <vt:lpstr>Diapositive 24</vt:lpstr>
      <vt:lpstr>ANALYSE DU RESULTAT COMPTABLE</vt:lpstr>
      <vt:lpstr>PREVOYANCE</vt:lpstr>
      <vt:lpstr>PREVOYANCE</vt:lpstr>
      <vt:lpstr>Diapositive 28</vt:lpstr>
      <vt:lpstr>Diapositive 29</vt:lpstr>
      <vt:lpstr>Diapositive 30</vt:lpstr>
      <vt:lpstr>Diapositive 31</vt:lpstr>
      <vt:lpstr>Diapositive 32</vt:lpstr>
      <vt:lpstr>PREVOYANCE</vt:lpstr>
      <vt:lpstr>Diapositive 34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ROUSSIN</dc:creator>
  <cp:lastModifiedBy>Isabelle</cp:lastModifiedBy>
  <cp:revision>1434</cp:revision>
  <cp:lastPrinted>2021-06-14T12:15:57Z</cp:lastPrinted>
  <dcterms:created xsi:type="dcterms:W3CDTF">2012-11-11T09:07:32Z</dcterms:created>
  <dcterms:modified xsi:type="dcterms:W3CDTF">2021-06-17T10:07:43Z</dcterms:modified>
</cp:coreProperties>
</file>